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70" r:id="rId8"/>
    <p:sldId id="269" r:id="rId9"/>
    <p:sldId id="271" r:id="rId10"/>
    <p:sldId id="272" r:id="rId11"/>
    <p:sldId id="275" r:id="rId12"/>
    <p:sldId id="273" r:id="rId13"/>
    <p:sldId id="276" r:id="rId14"/>
    <p:sldId id="277" r:id="rId15"/>
    <p:sldId id="278" r:id="rId16"/>
    <p:sldId id="279" r:id="rId17"/>
    <p:sldId id="304" r:id="rId18"/>
    <p:sldId id="303" r:id="rId19"/>
    <p:sldId id="280" r:id="rId20"/>
    <p:sldId id="296" r:id="rId21"/>
    <p:sldId id="294" r:id="rId22"/>
    <p:sldId id="295" r:id="rId23"/>
    <p:sldId id="297" r:id="rId24"/>
    <p:sldId id="298" r:id="rId25"/>
    <p:sldId id="30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3D274F0-81DB-4BAB-B5F8-ABDFD3DF6865}">
          <p14:sldIdLst>
            <p14:sldId id="256"/>
            <p14:sldId id="257"/>
            <p14:sldId id="259"/>
            <p14:sldId id="260"/>
            <p14:sldId id="261"/>
            <p14:sldId id="262"/>
            <p14:sldId id="270"/>
            <p14:sldId id="269"/>
            <p14:sldId id="271"/>
            <p14:sldId id="272"/>
            <p14:sldId id="275"/>
            <p14:sldId id="273"/>
          </p14:sldIdLst>
        </p14:section>
        <p14:section name="Sección sin título" id="{CA20AE51-C5D4-4DF8-910C-67766D994281}">
          <p14:sldIdLst>
            <p14:sldId id="276"/>
            <p14:sldId id="277"/>
            <p14:sldId id="278"/>
            <p14:sldId id="279"/>
            <p14:sldId id="304"/>
            <p14:sldId id="303"/>
            <p14:sldId id="280"/>
            <p14:sldId id="296"/>
            <p14:sldId id="294"/>
            <p14:sldId id="295"/>
            <p14:sldId id="297"/>
            <p14:sldId id="298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74B"/>
    <a:srgbClr val="3A246F"/>
    <a:srgbClr val="FDE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3969" autoAdjust="0"/>
  </p:normalViewPr>
  <p:slideViewPr>
    <p:cSldViewPr snapToGrid="0">
      <p:cViewPr varScale="1">
        <p:scale>
          <a:sx n="106" d="100"/>
          <a:sy n="106" d="100"/>
        </p:scale>
        <p:origin x="144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DE630-39C9-405E-AFC0-BD08653021A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699EAF-E84B-4168-A42A-1E66970C5BD8}">
      <dgm:prSet/>
      <dgm:spPr/>
      <dgm:t>
        <a:bodyPr/>
        <a:lstStyle/>
        <a:p>
          <a:r>
            <a:rPr lang="en-US"/>
            <a:t>El acceso al sistema de salud</a:t>
          </a:r>
        </a:p>
      </dgm:t>
    </dgm:pt>
    <dgm:pt modelId="{270EC55E-9E6F-4B7F-A23D-6F7CE426050F}" type="parTrans" cxnId="{F5683F64-D559-4134-90BF-EAB268174173}">
      <dgm:prSet/>
      <dgm:spPr/>
      <dgm:t>
        <a:bodyPr/>
        <a:lstStyle/>
        <a:p>
          <a:endParaRPr lang="en-US"/>
        </a:p>
      </dgm:t>
    </dgm:pt>
    <dgm:pt modelId="{B282CBE1-4EE6-46AC-9EAB-785D4888DDE7}" type="sibTrans" cxnId="{F5683F64-D559-4134-90BF-EAB268174173}">
      <dgm:prSet/>
      <dgm:spPr/>
      <dgm:t>
        <a:bodyPr/>
        <a:lstStyle/>
        <a:p>
          <a:endParaRPr lang="en-US"/>
        </a:p>
      </dgm:t>
    </dgm:pt>
    <dgm:pt modelId="{66483427-B2F1-4BE8-8893-9FBEE536043B}">
      <dgm:prSet/>
      <dgm:spPr/>
      <dgm:t>
        <a:bodyPr/>
        <a:lstStyle/>
        <a:p>
          <a:r>
            <a:rPr lang="en-US"/>
            <a:t>La relacion medico-paciente</a:t>
          </a:r>
        </a:p>
      </dgm:t>
    </dgm:pt>
    <dgm:pt modelId="{18F92E3F-165D-4A53-9485-C6F332192BA1}" type="parTrans" cxnId="{9BB74C9B-2601-47E2-910D-E1E565C8632A}">
      <dgm:prSet/>
      <dgm:spPr/>
      <dgm:t>
        <a:bodyPr/>
        <a:lstStyle/>
        <a:p>
          <a:endParaRPr lang="en-US"/>
        </a:p>
      </dgm:t>
    </dgm:pt>
    <dgm:pt modelId="{1CDC374B-6161-4F5E-9A1D-7A7425648172}" type="sibTrans" cxnId="{9BB74C9B-2601-47E2-910D-E1E565C8632A}">
      <dgm:prSet/>
      <dgm:spPr/>
      <dgm:t>
        <a:bodyPr/>
        <a:lstStyle/>
        <a:p>
          <a:endParaRPr lang="en-US"/>
        </a:p>
      </dgm:t>
    </dgm:pt>
    <dgm:pt modelId="{C307624C-F3EF-4A27-8EF4-9883066CF364}">
      <dgm:prSet/>
      <dgm:spPr/>
      <dgm:t>
        <a:bodyPr/>
        <a:lstStyle/>
        <a:p>
          <a:r>
            <a:rPr lang="en-US"/>
            <a:t>La posibilidad de reportar</a:t>
          </a:r>
        </a:p>
      </dgm:t>
    </dgm:pt>
    <dgm:pt modelId="{AEB94716-3C64-400C-889D-BB50822FC895}" type="parTrans" cxnId="{96E1A6BA-2C75-440F-9CFA-BDCD1780491E}">
      <dgm:prSet/>
      <dgm:spPr/>
      <dgm:t>
        <a:bodyPr/>
        <a:lstStyle/>
        <a:p>
          <a:endParaRPr lang="en-US"/>
        </a:p>
      </dgm:t>
    </dgm:pt>
    <dgm:pt modelId="{173BF217-90CB-4B9C-B0BB-F76682F4F2B4}" type="sibTrans" cxnId="{96E1A6BA-2C75-440F-9CFA-BDCD1780491E}">
      <dgm:prSet/>
      <dgm:spPr/>
      <dgm:t>
        <a:bodyPr/>
        <a:lstStyle/>
        <a:p>
          <a:endParaRPr lang="en-US"/>
        </a:p>
      </dgm:t>
    </dgm:pt>
    <dgm:pt modelId="{1CABBBF4-8C92-44FB-B1A4-EE9CC8AE5CB9}">
      <dgm:prSet/>
      <dgm:spPr/>
      <dgm:t>
        <a:bodyPr/>
        <a:lstStyle/>
        <a:p>
          <a:r>
            <a:rPr lang="es-ES_tradnl" noProof="0" dirty="0"/>
            <a:t>La  evidencia científica</a:t>
          </a:r>
        </a:p>
      </dgm:t>
    </dgm:pt>
    <dgm:pt modelId="{5FD8B5B3-C6CE-460F-BDE9-93EE82E3E720}" type="parTrans" cxnId="{B2200DEB-0707-48DC-9BE8-42210317CF54}">
      <dgm:prSet/>
      <dgm:spPr/>
      <dgm:t>
        <a:bodyPr/>
        <a:lstStyle/>
        <a:p>
          <a:endParaRPr lang="en-US"/>
        </a:p>
      </dgm:t>
    </dgm:pt>
    <dgm:pt modelId="{DC03E0E7-FAE8-48F6-9518-F581833DD1BC}" type="sibTrans" cxnId="{B2200DEB-0707-48DC-9BE8-42210317CF54}">
      <dgm:prSet/>
      <dgm:spPr/>
      <dgm:t>
        <a:bodyPr/>
        <a:lstStyle/>
        <a:p>
          <a:endParaRPr lang="en-US"/>
        </a:p>
      </dgm:t>
    </dgm:pt>
    <dgm:pt modelId="{40D0E72C-06FE-48C4-8283-13EED7CF6B0E}">
      <dgm:prSet/>
      <dgm:spPr/>
      <dgm:t>
        <a:bodyPr/>
        <a:lstStyle/>
        <a:p>
          <a:r>
            <a:rPr lang="en-US"/>
            <a:t>Los parametros de los estandard</a:t>
          </a:r>
        </a:p>
      </dgm:t>
    </dgm:pt>
    <dgm:pt modelId="{A27E2209-92EC-4605-AA80-BABE03F5FF09}" type="parTrans" cxnId="{56CE4F30-E8BD-4F13-BD00-9BAD23E023D8}">
      <dgm:prSet/>
      <dgm:spPr/>
      <dgm:t>
        <a:bodyPr/>
        <a:lstStyle/>
        <a:p>
          <a:endParaRPr lang="en-US"/>
        </a:p>
      </dgm:t>
    </dgm:pt>
    <dgm:pt modelId="{ADCC1219-0427-421B-A6C1-21BA6636F5E0}" type="sibTrans" cxnId="{56CE4F30-E8BD-4F13-BD00-9BAD23E023D8}">
      <dgm:prSet/>
      <dgm:spPr/>
      <dgm:t>
        <a:bodyPr/>
        <a:lstStyle/>
        <a:p>
          <a:endParaRPr lang="en-US"/>
        </a:p>
      </dgm:t>
    </dgm:pt>
    <dgm:pt modelId="{062F9F61-AC57-4F96-B61C-41A39FC277C2}">
      <dgm:prSet/>
      <dgm:spPr/>
      <dgm:t>
        <a:bodyPr/>
        <a:lstStyle/>
        <a:p>
          <a:r>
            <a:rPr lang="en-US"/>
            <a:t>Los campos de los sistemas de notificacion espontanea</a:t>
          </a:r>
        </a:p>
      </dgm:t>
    </dgm:pt>
    <dgm:pt modelId="{AB7564CD-C228-441F-B446-BE2569B94A08}" type="parTrans" cxnId="{974BABBB-F9D6-42F9-80AE-ED1525104263}">
      <dgm:prSet/>
      <dgm:spPr/>
      <dgm:t>
        <a:bodyPr/>
        <a:lstStyle/>
        <a:p>
          <a:endParaRPr lang="en-US"/>
        </a:p>
      </dgm:t>
    </dgm:pt>
    <dgm:pt modelId="{AA6F07FD-2F94-4FFF-9BEF-BF647D0E143F}" type="sibTrans" cxnId="{974BABBB-F9D6-42F9-80AE-ED1525104263}">
      <dgm:prSet/>
      <dgm:spPr/>
      <dgm:t>
        <a:bodyPr/>
        <a:lstStyle/>
        <a:p>
          <a:endParaRPr lang="en-US"/>
        </a:p>
      </dgm:t>
    </dgm:pt>
    <dgm:pt modelId="{A29C8505-E651-4A9D-9EE2-4D5075C834C3}">
      <dgm:prSet/>
      <dgm:spPr/>
      <dgm:t>
        <a:bodyPr/>
        <a:lstStyle/>
        <a:p>
          <a:r>
            <a:rPr lang="es-ES_tradnl" noProof="0" dirty="0"/>
            <a:t>Algoritmos</a:t>
          </a:r>
          <a:endParaRPr lang="en-US" dirty="0"/>
        </a:p>
      </dgm:t>
    </dgm:pt>
    <dgm:pt modelId="{869034E9-F2DF-422F-89EF-A2EAE60D9BC5}" type="parTrans" cxnId="{354F98FD-A2A7-4508-8F82-939BF65D573D}">
      <dgm:prSet/>
      <dgm:spPr/>
      <dgm:t>
        <a:bodyPr/>
        <a:lstStyle/>
        <a:p>
          <a:endParaRPr lang="en-US"/>
        </a:p>
      </dgm:t>
    </dgm:pt>
    <dgm:pt modelId="{07158F9E-80F6-408C-8D3C-BC40F8FBB144}" type="sibTrans" cxnId="{354F98FD-A2A7-4508-8F82-939BF65D573D}">
      <dgm:prSet/>
      <dgm:spPr/>
      <dgm:t>
        <a:bodyPr/>
        <a:lstStyle/>
        <a:p>
          <a:endParaRPr lang="en-US"/>
        </a:p>
      </dgm:t>
    </dgm:pt>
    <dgm:pt modelId="{0E6A623F-40E7-4147-ADC7-1F29C2ED27FF}" type="pres">
      <dgm:prSet presAssocID="{BB3DE630-39C9-405E-AFC0-BD08653021AE}" presName="cycle" presStyleCnt="0">
        <dgm:presLayoutVars>
          <dgm:dir/>
          <dgm:resizeHandles val="exact"/>
        </dgm:presLayoutVars>
      </dgm:prSet>
      <dgm:spPr/>
    </dgm:pt>
    <dgm:pt modelId="{ABF51D56-6E52-B44F-A03C-0E91C20D2CDD}" type="pres">
      <dgm:prSet presAssocID="{E2699EAF-E84B-4168-A42A-1E66970C5BD8}" presName="node" presStyleLbl="node1" presStyleIdx="0" presStyleCnt="7">
        <dgm:presLayoutVars>
          <dgm:bulletEnabled val="1"/>
        </dgm:presLayoutVars>
      </dgm:prSet>
      <dgm:spPr/>
    </dgm:pt>
    <dgm:pt modelId="{A0D5E4ED-1AF3-5544-8B99-3233321D6ACF}" type="pres">
      <dgm:prSet presAssocID="{E2699EAF-E84B-4168-A42A-1E66970C5BD8}" presName="spNode" presStyleCnt="0"/>
      <dgm:spPr/>
    </dgm:pt>
    <dgm:pt modelId="{B9E9E78C-5BA0-884A-ACAE-3F6C80D65719}" type="pres">
      <dgm:prSet presAssocID="{B282CBE1-4EE6-46AC-9EAB-785D4888DDE7}" presName="sibTrans" presStyleLbl="sibTrans1D1" presStyleIdx="0" presStyleCnt="7"/>
      <dgm:spPr/>
    </dgm:pt>
    <dgm:pt modelId="{CED4C15D-F27A-0B4C-8557-D47E4AA2ECAD}" type="pres">
      <dgm:prSet presAssocID="{66483427-B2F1-4BE8-8893-9FBEE536043B}" presName="node" presStyleLbl="node1" presStyleIdx="1" presStyleCnt="7">
        <dgm:presLayoutVars>
          <dgm:bulletEnabled val="1"/>
        </dgm:presLayoutVars>
      </dgm:prSet>
      <dgm:spPr/>
    </dgm:pt>
    <dgm:pt modelId="{CA731003-CEBF-5045-8BE3-43716316C587}" type="pres">
      <dgm:prSet presAssocID="{66483427-B2F1-4BE8-8893-9FBEE536043B}" presName="spNode" presStyleCnt="0"/>
      <dgm:spPr/>
    </dgm:pt>
    <dgm:pt modelId="{FB5977A5-9321-3D4C-94B4-84D7A90838D2}" type="pres">
      <dgm:prSet presAssocID="{1CDC374B-6161-4F5E-9A1D-7A7425648172}" presName="sibTrans" presStyleLbl="sibTrans1D1" presStyleIdx="1" presStyleCnt="7"/>
      <dgm:spPr/>
    </dgm:pt>
    <dgm:pt modelId="{870B42A8-C8EB-3D48-9DB4-5EB92F76DD3A}" type="pres">
      <dgm:prSet presAssocID="{C307624C-F3EF-4A27-8EF4-9883066CF364}" presName="node" presStyleLbl="node1" presStyleIdx="2" presStyleCnt="7">
        <dgm:presLayoutVars>
          <dgm:bulletEnabled val="1"/>
        </dgm:presLayoutVars>
      </dgm:prSet>
      <dgm:spPr/>
    </dgm:pt>
    <dgm:pt modelId="{5A3EFFF3-14F7-E543-BC46-48F0750E7C8E}" type="pres">
      <dgm:prSet presAssocID="{C307624C-F3EF-4A27-8EF4-9883066CF364}" presName="spNode" presStyleCnt="0"/>
      <dgm:spPr/>
    </dgm:pt>
    <dgm:pt modelId="{1341F628-90B7-C749-94C0-0CF67BE48458}" type="pres">
      <dgm:prSet presAssocID="{173BF217-90CB-4B9C-B0BB-F76682F4F2B4}" presName="sibTrans" presStyleLbl="sibTrans1D1" presStyleIdx="2" presStyleCnt="7"/>
      <dgm:spPr/>
    </dgm:pt>
    <dgm:pt modelId="{E261829D-EAAD-A14A-9EEA-2862D641FCE6}" type="pres">
      <dgm:prSet presAssocID="{1CABBBF4-8C92-44FB-B1A4-EE9CC8AE5CB9}" presName="node" presStyleLbl="node1" presStyleIdx="3" presStyleCnt="7">
        <dgm:presLayoutVars>
          <dgm:bulletEnabled val="1"/>
        </dgm:presLayoutVars>
      </dgm:prSet>
      <dgm:spPr/>
    </dgm:pt>
    <dgm:pt modelId="{5DCFDA3C-4730-3642-8796-13102F9FE06B}" type="pres">
      <dgm:prSet presAssocID="{1CABBBF4-8C92-44FB-B1A4-EE9CC8AE5CB9}" presName="spNode" presStyleCnt="0"/>
      <dgm:spPr/>
    </dgm:pt>
    <dgm:pt modelId="{1665A107-AE61-CE4A-9D7E-6DAECAFACCEF}" type="pres">
      <dgm:prSet presAssocID="{DC03E0E7-FAE8-48F6-9518-F581833DD1BC}" presName="sibTrans" presStyleLbl="sibTrans1D1" presStyleIdx="3" presStyleCnt="7"/>
      <dgm:spPr/>
    </dgm:pt>
    <dgm:pt modelId="{92A0064D-D020-414C-AE49-7671FE98A5D1}" type="pres">
      <dgm:prSet presAssocID="{40D0E72C-06FE-48C4-8283-13EED7CF6B0E}" presName="node" presStyleLbl="node1" presStyleIdx="4" presStyleCnt="7">
        <dgm:presLayoutVars>
          <dgm:bulletEnabled val="1"/>
        </dgm:presLayoutVars>
      </dgm:prSet>
      <dgm:spPr/>
    </dgm:pt>
    <dgm:pt modelId="{8F1A9217-2ECB-5F4D-A690-EAF3764358C6}" type="pres">
      <dgm:prSet presAssocID="{40D0E72C-06FE-48C4-8283-13EED7CF6B0E}" presName="spNode" presStyleCnt="0"/>
      <dgm:spPr/>
    </dgm:pt>
    <dgm:pt modelId="{A18A9CF8-8F97-6242-8236-CCE936239C1D}" type="pres">
      <dgm:prSet presAssocID="{ADCC1219-0427-421B-A6C1-21BA6636F5E0}" presName="sibTrans" presStyleLbl="sibTrans1D1" presStyleIdx="4" presStyleCnt="7"/>
      <dgm:spPr/>
    </dgm:pt>
    <dgm:pt modelId="{48D10F90-8739-4C47-A63F-8C8C5B03D3FE}" type="pres">
      <dgm:prSet presAssocID="{062F9F61-AC57-4F96-B61C-41A39FC277C2}" presName="node" presStyleLbl="node1" presStyleIdx="5" presStyleCnt="7">
        <dgm:presLayoutVars>
          <dgm:bulletEnabled val="1"/>
        </dgm:presLayoutVars>
      </dgm:prSet>
      <dgm:spPr/>
    </dgm:pt>
    <dgm:pt modelId="{738A74D7-A0FA-4B47-97D0-079046EB57E3}" type="pres">
      <dgm:prSet presAssocID="{062F9F61-AC57-4F96-B61C-41A39FC277C2}" presName="spNode" presStyleCnt="0"/>
      <dgm:spPr/>
    </dgm:pt>
    <dgm:pt modelId="{06E20396-8F95-7546-957E-49415F76283A}" type="pres">
      <dgm:prSet presAssocID="{AA6F07FD-2F94-4FFF-9BEF-BF647D0E143F}" presName="sibTrans" presStyleLbl="sibTrans1D1" presStyleIdx="5" presStyleCnt="7"/>
      <dgm:spPr/>
    </dgm:pt>
    <dgm:pt modelId="{7D53FBB4-6D36-F244-B2BE-0EAD7D2D4627}" type="pres">
      <dgm:prSet presAssocID="{A29C8505-E651-4A9D-9EE2-4D5075C834C3}" presName="node" presStyleLbl="node1" presStyleIdx="6" presStyleCnt="7">
        <dgm:presLayoutVars>
          <dgm:bulletEnabled val="1"/>
        </dgm:presLayoutVars>
      </dgm:prSet>
      <dgm:spPr/>
    </dgm:pt>
    <dgm:pt modelId="{25B48274-E59D-F346-92E9-CED25D741D82}" type="pres">
      <dgm:prSet presAssocID="{A29C8505-E651-4A9D-9EE2-4D5075C834C3}" presName="spNode" presStyleCnt="0"/>
      <dgm:spPr/>
    </dgm:pt>
    <dgm:pt modelId="{89D0AEFE-8ECE-6F46-B275-968AFFEC2D21}" type="pres">
      <dgm:prSet presAssocID="{07158F9E-80F6-408C-8D3C-BC40F8FBB144}" presName="sibTrans" presStyleLbl="sibTrans1D1" presStyleIdx="6" presStyleCnt="7"/>
      <dgm:spPr/>
    </dgm:pt>
  </dgm:ptLst>
  <dgm:cxnLst>
    <dgm:cxn modelId="{35F3562C-D3A4-5440-AD48-897135988C38}" type="presOf" srcId="{BB3DE630-39C9-405E-AFC0-BD08653021AE}" destId="{0E6A623F-40E7-4147-ADC7-1F29C2ED27FF}" srcOrd="0" destOrd="0" presId="urn:microsoft.com/office/officeart/2005/8/layout/cycle6"/>
    <dgm:cxn modelId="{56CE4F30-E8BD-4F13-BD00-9BAD23E023D8}" srcId="{BB3DE630-39C9-405E-AFC0-BD08653021AE}" destId="{40D0E72C-06FE-48C4-8283-13EED7CF6B0E}" srcOrd="4" destOrd="0" parTransId="{A27E2209-92EC-4605-AA80-BABE03F5FF09}" sibTransId="{ADCC1219-0427-421B-A6C1-21BA6636F5E0}"/>
    <dgm:cxn modelId="{5D6A3060-6304-4945-85E1-75EFBAE579EB}" type="presOf" srcId="{C307624C-F3EF-4A27-8EF4-9883066CF364}" destId="{870B42A8-C8EB-3D48-9DB4-5EB92F76DD3A}" srcOrd="0" destOrd="0" presId="urn:microsoft.com/office/officeart/2005/8/layout/cycle6"/>
    <dgm:cxn modelId="{8C061A44-0AFF-1E43-9533-F8D876E31B3B}" type="presOf" srcId="{062F9F61-AC57-4F96-B61C-41A39FC277C2}" destId="{48D10F90-8739-4C47-A63F-8C8C5B03D3FE}" srcOrd="0" destOrd="0" presId="urn:microsoft.com/office/officeart/2005/8/layout/cycle6"/>
    <dgm:cxn modelId="{F5683F64-D559-4134-90BF-EAB268174173}" srcId="{BB3DE630-39C9-405E-AFC0-BD08653021AE}" destId="{E2699EAF-E84B-4168-A42A-1E66970C5BD8}" srcOrd="0" destOrd="0" parTransId="{270EC55E-9E6F-4B7F-A23D-6F7CE426050F}" sibTransId="{B282CBE1-4EE6-46AC-9EAB-785D4888DDE7}"/>
    <dgm:cxn modelId="{716AF871-1A7B-4540-84A1-C9DB1A74A2B7}" type="presOf" srcId="{40D0E72C-06FE-48C4-8283-13EED7CF6B0E}" destId="{92A0064D-D020-414C-AE49-7671FE98A5D1}" srcOrd="0" destOrd="0" presId="urn:microsoft.com/office/officeart/2005/8/layout/cycle6"/>
    <dgm:cxn modelId="{3BD44972-57D8-D14F-89F8-E317FC6E11AA}" type="presOf" srcId="{ADCC1219-0427-421B-A6C1-21BA6636F5E0}" destId="{A18A9CF8-8F97-6242-8236-CCE936239C1D}" srcOrd="0" destOrd="0" presId="urn:microsoft.com/office/officeart/2005/8/layout/cycle6"/>
    <dgm:cxn modelId="{1F02A977-5B82-F545-8AD3-56E4CC6DE427}" type="presOf" srcId="{66483427-B2F1-4BE8-8893-9FBEE536043B}" destId="{CED4C15D-F27A-0B4C-8557-D47E4AA2ECAD}" srcOrd="0" destOrd="0" presId="urn:microsoft.com/office/officeart/2005/8/layout/cycle6"/>
    <dgm:cxn modelId="{757D7E80-E1A4-0047-8390-839D74A1B586}" type="presOf" srcId="{AA6F07FD-2F94-4FFF-9BEF-BF647D0E143F}" destId="{06E20396-8F95-7546-957E-49415F76283A}" srcOrd="0" destOrd="0" presId="urn:microsoft.com/office/officeart/2005/8/layout/cycle6"/>
    <dgm:cxn modelId="{C8029E86-4238-ED47-95EE-D8BB579A624F}" type="presOf" srcId="{DC03E0E7-FAE8-48F6-9518-F581833DD1BC}" destId="{1665A107-AE61-CE4A-9D7E-6DAECAFACCEF}" srcOrd="0" destOrd="0" presId="urn:microsoft.com/office/officeart/2005/8/layout/cycle6"/>
    <dgm:cxn modelId="{AC1DFB8B-7BD0-3848-BEE9-2443D6BF6350}" type="presOf" srcId="{1CABBBF4-8C92-44FB-B1A4-EE9CC8AE5CB9}" destId="{E261829D-EAAD-A14A-9EEA-2862D641FCE6}" srcOrd="0" destOrd="0" presId="urn:microsoft.com/office/officeart/2005/8/layout/cycle6"/>
    <dgm:cxn modelId="{9BB74C9B-2601-47E2-910D-E1E565C8632A}" srcId="{BB3DE630-39C9-405E-AFC0-BD08653021AE}" destId="{66483427-B2F1-4BE8-8893-9FBEE536043B}" srcOrd="1" destOrd="0" parTransId="{18F92E3F-165D-4A53-9485-C6F332192BA1}" sibTransId="{1CDC374B-6161-4F5E-9A1D-7A7425648172}"/>
    <dgm:cxn modelId="{3F6E4CA9-BB6E-7F4A-92AA-A981E8B75D16}" type="presOf" srcId="{1CDC374B-6161-4F5E-9A1D-7A7425648172}" destId="{FB5977A5-9321-3D4C-94B4-84D7A90838D2}" srcOrd="0" destOrd="0" presId="urn:microsoft.com/office/officeart/2005/8/layout/cycle6"/>
    <dgm:cxn modelId="{96E1A6BA-2C75-440F-9CFA-BDCD1780491E}" srcId="{BB3DE630-39C9-405E-AFC0-BD08653021AE}" destId="{C307624C-F3EF-4A27-8EF4-9883066CF364}" srcOrd="2" destOrd="0" parTransId="{AEB94716-3C64-400C-889D-BB50822FC895}" sibTransId="{173BF217-90CB-4B9C-B0BB-F76682F4F2B4}"/>
    <dgm:cxn modelId="{974BABBB-F9D6-42F9-80AE-ED1525104263}" srcId="{BB3DE630-39C9-405E-AFC0-BD08653021AE}" destId="{062F9F61-AC57-4F96-B61C-41A39FC277C2}" srcOrd="5" destOrd="0" parTransId="{AB7564CD-C228-441F-B446-BE2569B94A08}" sibTransId="{AA6F07FD-2F94-4FFF-9BEF-BF647D0E143F}"/>
    <dgm:cxn modelId="{DE2980C1-7BA0-654A-A23A-49B6FAE30941}" type="presOf" srcId="{173BF217-90CB-4B9C-B0BB-F76682F4F2B4}" destId="{1341F628-90B7-C749-94C0-0CF67BE48458}" srcOrd="0" destOrd="0" presId="urn:microsoft.com/office/officeart/2005/8/layout/cycle6"/>
    <dgm:cxn modelId="{D5EEE5CE-497B-ED49-BDCF-C8F0CA850C4F}" type="presOf" srcId="{07158F9E-80F6-408C-8D3C-BC40F8FBB144}" destId="{89D0AEFE-8ECE-6F46-B275-968AFFEC2D21}" srcOrd="0" destOrd="0" presId="urn:microsoft.com/office/officeart/2005/8/layout/cycle6"/>
    <dgm:cxn modelId="{C149E1E0-CA42-CD4E-B836-DB1842AF34B4}" type="presOf" srcId="{A29C8505-E651-4A9D-9EE2-4D5075C834C3}" destId="{7D53FBB4-6D36-F244-B2BE-0EAD7D2D4627}" srcOrd="0" destOrd="0" presId="urn:microsoft.com/office/officeart/2005/8/layout/cycle6"/>
    <dgm:cxn modelId="{087B88E8-D041-5F4C-B885-DA36780A63AE}" type="presOf" srcId="{E2699EAF-E84B-4168-A42A-1E66970C5BD8}" destId="{ABF51D56-6E52-B44F-A03C-0E91C20D2CDD}" srcOrd="0" destOrd="0" presId="urn:microsoft.com/office/officeart/2005/8/layout/cycle6"/>
    <dgm:cxn modelId="{B2200DEB-0707-48DC-9BE8-42210317CF54}" srcId="{BB3DE630-39C9-405E-AFC0-BD08653021AE}" destId="{1CABBBF4-8C92-44FB-B1A4-EE9CC8AE5CB9}" srcOrd="3" destOrd="0" parTransId="{5FD8B5B3-C6CE-460F-BDE9-93EE82E3E720}" sibTransId="{DC03E0E7-FAE8-48F6-9518-F581833DD1BC}"/>
    <dgm:cxn modelId="{A4ACEDEF-290F-B140-9C3A-05C86E152709}" type="presOf" srcId="{B282CBE1-4EE6-46AC-9EAB-785D4888DDE7}" destId="{B9E9E78C-5BA0-884A-ACAE-3F6C80D65719}" srcOrd="0" destOrd="0" presId="urn:microsoft.com/office/officeart/2005/8/layout/cycle6"/>
    <dgm:cxn modelId="{354F98FD-A2A7-4508-8F82-939BF65D573D}" srcId="{BB3DE630-39C9-405E-AFC0-BD08653021AE}" destId="{A29C8505-E651-4A9D-9EE2-4D5075C834C3}" srcOrd="6" destOrd="0" parTransId="{869034E9-F2DF-422F-89EF-A2EAE60D9BC5}" sibTransId="{07158F9E-80F6-408C-8D3C-BC40F8FBB144}"/>
    <dgm:cxn modelId="{26A1B2B4-5A8F-1649-98A6-71ABE995EEEE}" type="presParOf" srcId="{0E6A623F-40E7-4147-ADC7-1F29C2ED27FF}" destId="{ABF51D56-6E52-B44F-A03C-0E91C20D2CDD}" srcOrd="0" destOrd="0" presId="urn:microsoft.com/office/officeart/2005/8/layout/cycle6"/>
    <dgm:cxn modelId="{253B4634-E11C-7247-AAE5-E15381A97C25}" type="presParOf" srcId="{0E6A623F-40E7-4147-ADC7-1F29C2ED27FF}" destId="{A0D5E4ED-1AF3-5544-8B99-3233321D6ACF}" srcOrd="1" destOrd="0" presId="urn:microsoft.com/office/officeart/2005/8/layout/cycle6"/>
    <dgm:cxn modelId="{501E4C2C-BF70-034D-9B75-F065C3B097B7}" type="presParOf" srcId="{0E6A623F-40E7-4147-ADC7-1F29C2ED27FF}" destId="{B9E9E78C-5BA0-884A-ACAE-3F6C80D65719}" srcOrd="2" destOrd="0" presId="urn:microsoft.com/office/officeart/2005/8/layout/cycle6"/>
    <dgm:cxn modelId="{460EA956-F3BC-2E49-BF4C-C61CC4DB3B2B}" type="presParOf" srcId="{0E6A623F-40E7-4147-ADC7-1F29C2ED27FF}" destId="{CED4C15D-F27A-0B4C-8557-D47E4AA2ECAD}" srcOrd="3" destOrd="0" presId="urn:microsoft.com/office/officeart/2005/8/layout/cycle6"/>
    <dgm:cxn modelId="{BB12BD6C-F96E-DC47-B4BC-650CB200650A}" type="presParOf" srcId="{0E6A623F-40E7-4147-ADC7-1F29C2ED27FF}" destId="{CA731003-CEBF-5045-8BE3-43716316C587}" srcOrd="4" destOrd="0" presId="urn:microsoft.com/office/officeart/2005/8/layout/cycle6"/>
    <dgm:cxn modelId="{1983FC4B-C0D3-354C-BFB3-FD64EBF2D3C9}" type="presParOf" srcId="{0E6A623F-40E7-4147-ADC7-1F29C2ED27FF}" destId="{FB5977A5-9321-3D4C-94B4-84D7A90838D2}" srcOrd="5" destOrd="0" presId="urn:microsoft.com/office/officeart/2005/8/layout/cycle6"/>
    <dgm:cxn modelId="{AE870A26-EF73-B042-A765-4D9D9909CE8C}" type="presParOf" srcId="{0E6A623F-40E7-4147-ADC7-1F29C2ED27FF}" destId="{870B42A8-C8EB-3D48-9DB4-5EB92F76DD3A}" srcOrd="6" destOrd="0" presId="urn:microsoft.com/office/officeart/2005/8/layout/cycle6"/>
    <dgm:cxn modelId="{F73AD6A2-26FA-BD4D-BF8C-C650B297FC70}" type="presParOf" srcId="{0E6A623F-40E7-4147-ADC7-1F29C2ED27FF}" destId="{5A3EFFF3-14F7-E543-BC46-48F0750E7C8E}" srcOrd="7" destOrd="0" presId="urn:microsoft.com/office/officeart/2005/8/layout/cycle6"/>
    <dgm:cxn modelId="{B1442BE3-1F17-A149-8DF6-2D2454BCC584}" type="presParOf" srcId="{0E6A623F-40E7-4147-ADC7-1F29C2ED27FF}" destId="{1341F628-90B7-C749-94C0-0CF67BE48458}" srcOrd="8" destOrd="0" presId="urn:microsoft.com/office/officeart/2005/8/layout/cycle6"/>
    <dgm:cxn modelId="{27ECCD09-3749-C34D-983E-A7443461D720}" type="presParOf" srcId="{0E6A623F-40E7-4147-ADC7-1F29C2ED27FF}" destId="{E261829D-EAAD-A14A-9EEA-2862D641FCE6}" srcOrd="9" destOrd="0" presId="urn:microsoft.com/office/officeart/2005/8/layout/cycle6"/>
    <dgm:cxn modelId="{171A7E13-5EE0-F54E-9E13-32B118FE17F7}" type="presParOf" srcId="{0E6A623F-40E7-4147-ADC7-1F29C2ED27FF}" destId="{5DCFDA3C-4730-3642-8796-13102F9FE06B}" srcOrd="10" destOrd="0" presId="urn:microsoft.com/office/officeart/2005/8/layout/cycle6"/>
    <dgm:cxn modelId="{CAC89861-AEE9-EC48-9BB4-476410F6D3D9}" type="presParOf" srcId="{0E6A623F-40E7-4147-ADC7-1F29C2ED27FF}" destId="{1665A107-AE61-CE4A-9D7E-6DAECAFACCEF}" srcOrd="11" destOrd="0" presId="urn:microsoft.com/office/officeart/2005/8/layout/cycle6"/>
    <dgm:cxn modelId="{47309EE1-6080-B142-A4FF-645035DBA5DE}" type="presParOf" srcId="{0E6A623F-40E7-4147-ADC7-1F29C2ED27FF}" destId="{92A0064D-D020-414C-AE49-7671FE98A5D1}" srcOrd="12" destOrd="0" presId="urn:microsoft.com/office/officeart/2005/8/layout/cycle6"/>
    <dgm:cxn modelId="{2DA2E773-9F4C-FF48-8B76-33AFEEC2EF49}" type="presParOf" srcId="{0E6A623F-40E7-4147-ADC7-1F29C2ED27FF}" destId="{8F1A9217-2ECB-5F4D-A690-EAF3764358C6}" srcOrd="13" destOrd="0" presId="urn:microsoft.com/office/officeart/2005/8/layout/cycle6"/>
    <dgm:cxn modelId="{8ECE32EB-9684-4345-90DE-DE767EDA3F39}" type="presParOf" srcId="{0E6A623F-40E7-4147-ADC7-1F29C2ED27FF}" destId="{A18A9CF8-8F97-6242-8236-CCE936239C1D}" srcOrd="14" destOrd="0" presId="urn:microsoft.com/office/officeart/2005/8/layout/cycle6"/>
    <dgm:cxn modelId="{77D6B2DC-D93C-0340-96BC-9CB5A3A3DAB3}" type="presParOf" srcId="{0E6A623F-40E7-4147-ADC7-1F29C2ED27FF}" destId="{48D10F90-8739-4C47-A63F-8C8C5B03D3FE}" srcOrd="15" destOrd="0" presId="urn:microsoft.com/office/officeart/2005/8/layout/cycle6"/>
    <dgm:cxn modelId="{4ED6927C-9B3C-8F49-8770-0EBEB98607FB}" type="presParOf" srcId="{0E6A623F-40E7-4147-ADC7-1F29C2ED27FF}" destId="{738A74D7-A0FA-4B47-97D0-079046EB57E3}" srcOrd="16" destOrd="0" presId="urn:microsoft.com/office/officeart/2005/8/layout/cycle6"/>
    <dgm:cxn modelId="{571DE6E7-9E3D-6749-8FAD-C0BF99BD4365}" type="presParOf" srcId="{0E6A623F-40E7-4147-ADC7-1F29C2ED27FF}" destId="{06E20396-8F95-7546-957E-49415F76283A}" srcOrd="17" destOrd="0" presId="urn:microsoft.com/office/officeart/2005/8/layout/cycle6"/>
    <dgm:cxn modelId="{A72E4AA7-6F6C-F94A-AD03-988990E9ABEB}" type="presParOf" srcId="{0E6A623F-40E7-4147-ADC7-1F29C2ED27FF}" destId="{7D53FBB4-6D36-F244-B2BE-0EAD7D2D4627}" srcOrd="18" destOrd="0" presId="urn:microsoft.com/office/officeart/2005/8/layout/cycle6"/>
    <dgm:cxn modelId="{8257C649-795F-B94C-82DC-BB06B9CEECE0}" type="presParOf" srcId="{0E6A623F-40E7-4147-ADC7-1F29C2ED27FF}" destId="{25B48274-E59D-F346-92E9-CED25D741D82}" srcOrd="19" destOrd="0" presId="urn:microsoft.com/office/officeart/2005/8/layout/cycle6"/>
    <dgm:cxn modelId="{5406E6A3-9CE1-F34A-97AD-9D6DB497AF4D}" type="presParOf" srcId="{0E6A623F-40E7-4147-ADC7-1F29C2ED27FF}" destId="{89D0AEFE-8ECE-6F46-B275-968AFFEC2D21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51D56-6E52-B44F-A03C-0E91C20D2CDD}">
      <dsp:nvSpPr>
        <dsp:cNvPr id="0" name=""/>
        <dsp:cNvSpPr/>
      </dsp:nvSpPr>
      <dsp:spPr>
        <a:xfrm>
          <a:off x="3579377" y="1686"/>
          <a:ext cx="1430073" cy="929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El acceso al sistema de salud</a:t>
          </a:r>
        </a:p>
      </dsp:txBody>
      <dsp:txXfrm>
        <a:off x="3624754" y="47063"/>
        <a:ext cx="1339319" cy="838793"/>
      </dsp:txXfrm>
    </dsp:sp>
    <dsp:sp modelId="{B9E9E78C-5BA0-884A-ACAE-3F6C80D65719}">
      <dsp:nvSpPr>
        <dsp:cNvPr id="0" name=""/>
        <dsp:cNvSpPr/>
      </dsp:nvSpPr>
      <dsp:spPr>
        <a:xfrm>
          <a:off x="1641379" y="466460"/>
          <a:ext cx="5306069" cy="5306069"/>
        </a:xfrm>
        <a:custGeom>
          <a:avLst/>
          <a:gdLst/>
          <a:ahLst/>
          <a:cxnLst/>
          <a:rect l="0" t="0" r="0" b="0"/>
          <a:pathLst>
            <a:path>
              <a:moveTo>
                <a:pt x="3377536" y="100841"/>
              </a:moveTo>
              <a:arcTo wR="2653034" hR="2653034" stAng="17150872" swAng="125615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4C15D-F27A-0B4C-8557-D47E4AA2ECAD}">
      <dsp:nvSpPr>
        <dsp:cNvPr id="0" name=""/>
        <dsp:cNvSpPr/>
      </dsp:nvSpPr>
      <dsp:spPr>
        <a:xfrm>
          <a:off x="5653603" y="1000580"/>
          <a:ext cx="1430073" cy="929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La relacion medico-paciente</a:t>
          </a:r>
        </a:p>
      </dsp:txBody>
      <dsp:txXfrm>
        <a:off x="5698980" y="1045957"/>
        <a:ext cx="1339319" cy="838793"/>
      </dsp:txXfrm>
    </dsp:sp>
    <dsp:sp modelId="{FB5977A5-9321-3D4C-94B4-84D7A90838D2}">
      <dsp:nvSpPr>
        <dsp:cNvPr id="0" name=""/>
        <dsp:cNvSpPr/>
      </dsp:nvSpPr>
      <dsp:spPr>
        <a:xfrm>
          <a:off x="1641379" y="466460"/>
          <a:ext cx="5306069" cy="5306069"/>
        </a:xfrm>
        <a:custGeom>
          <a:avLst/>
          <a:gdLst/>
          <a:ahLst/>
          <a:cxnLst/>
          <a:rect l="0" t="0" r="0" b="0"/>
          <a:pathLst>
            <a:path>
              <a:moveTo>
                <a:pt x="5030528" y="1475698"/>
              </a:moveTo>
              <a:arcTo wR="2653034" hR="2653034" stAng="20019321" swAng="172604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B42A8-C8EB-3D48-9DB4-5EB92F76DD3A}">
      <dsp:nvSpPr>
        <dsp:cNvPr id="0" name=""/>
        <dsp:cNvSpPr/>
      </dsp:nvSpPr>
      <dsp:spPr>
        <a:xfrm>
          <a:off x="6165895" y="3245076"/>
          <a:ext cx="1430073" cy="929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La posibilidad de reportar</a:t>
          </a:r>
        </a:p>
      </dsp:txBody>
      <dsp:txXfrm>
        <a:off x="6211272" y="3290453"/>
        <a:ext cx="1339319" cy="838793"/>
      </dsp:txXfrm>
    </dsp:sp>
    <dsp:sp modelId="{1341F628-90B7-C749-94C0-0CF67BE48458}">
      <dsp:nvSpPr>
        <dsp:cNvPr id="0" name=""/>
        <dsp:cNvSpPr/>
      </dsp:nvSpPr>
      <dsp:spPr>
        <a:xfrm>
          <a:off x="1641379" y="466460"/>
          <a:ext cx="5306069" cy="5306069"/>
        </a:xfrm>
        <a:custGeom>
          <a:avLst/>
          <a:gdLst/>
          <a:ahLst/>
          <a:cxnLst/>
          <a:rect l="0" t="0" r="0" b="0"/>
          <a:pathLst>
            <a:path>
              <a:moveTo>
                <a:pt x="5082983" y="3717903"/>
              </a:moveTo>
              <a:arcTo wR="2653034" hR="2653034" stAng="1419859" swAng="135841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1829D-EAAD-A14A-9EEA-2862D641FCE6}">
      <dsp:nvSpPr>
        <dsp:cNvPr id="0" name=""/>
        <dsp:cNvSpPr/>
      </dsp:nvSpPr>
      <dsp:spPr>
        <a:xfrm>
          <a:off x="4730485" y="5045023"/>
          <a:ext cx="1430073" cy="929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noProof="0" dirty="0"/>
            <a:t>La  evidencia científica</a:t>
          </a:r>
        </a:p>
      </dsp:txBody>
      <dsp:txXfrm>
        <a:off x="4775862" y="5090400"/>
        <a:ext cx="1339319" cy="838793"/>
      </dsp:txXfrm>
    </dsp:sp>
    <dsp:sp modelId="{1665A107-AE61-CE4A-9D7E-6DAECAFACCEF}">
      <dsp:nvSpPr>
        <dsp:cNvPr id="0" name=""/>
        <dsp:cNvSpPr/>
      </dsp:nvSpPr>
      <dsp:spPr>
        <a:xfrm>
          <a:off x="1641379" y="466460"/>
          <a:ext cx="5306069" cy="5306069"/>
        </a:xfrm>
        <a:custGeom>
          <a:avLst/>
          <a:gdLst/>
          <a:ahLst/>
          <a:cxnLst/>
          <a:rect l="0" t="0" r="0" b="0"/>
          <a:pathLst>
            <a:path>
              <a:moveTo>
                <a:pt x="3080501" y="5271405"/>
              </a:moveTo>
              <a:arcTo wR="2653034" hR="2653034" stAng="4843672" swAng="1112655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0064D-D020-414C-AE49-7671FE98A5D1}">
      <dsp:nvSpPr>
        <dsp:cNvPr id="0" name=""/>
        <dsp:cNvSpPr/>
      </dsp:nvSpPr>
      <dsp:spPr>
        <a:xfrm>
          <a:off x="2428268" y="5045023"/>
          <a:ext cx="1430073" cy="929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Los parametros de los estandard</a:t>
          </a:r>
        </a:p>
      </dsp:txBody>
      <dsp:txXfrm>
        <a:off x="2473645" y="5090400"/>
        <a:ext cx="1339319" cy="838793"/>
      </dsp:txXfrm>
    </dsp:sp>
    <dsp:sp modelId="{A18A9CF8-8F97-6242-8236-CCE936239C1D}">
      <dsp:nvSpPr>
        <dsp:cNvPr id="0" name=""/>
        <dsp:cNvSpPr/>
      </dsp:nvSpPr>
      <dsp:spPr>
        <a:xfrm>
          <a:off x="1641379" y="466460"/>
          <a:ext cx="5306069" cy="5306069"/>
        </a:xfrm>
        <a:custGeom>
          <a:avLst/>
          <a:gdLst/>
          <a:ahLst/>
          <a:cxnLst/>
          <a:rect l="0" t="0" r="0" b="0"/>
          <a:pathLst>
            <a:path>
              <a:moveTo>
                <a:pt x="820253" y="4571239"/>
              </a:moveTo>
              <a:arcTo wR="2653034" hR="2653034" stAng="8021724" swAng="135841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10F90-8739-4C47-A63F-8C8C5B03D3FE}">
      <dsp:nvSpPr>
        <dsp:cNvPr id="0" name=""/>
        <dsp:cNvSpPr/>
      </dsp:nvSpPr>
      <dsp:spPr>
        <a:xfrm>
          <a:off x="992859" y="3245076"/>
          <a:ext cx="1430073" cy="929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Los campos de los sistemas de notificacion espontanea</a:t>
          </a:r>
        </a:p>
      </dsp:txBody>
      <dsp:txXfrm>
        <a:off x="1038236" y="3290453"/>
        <a:ext cx="1339319" cy="838793"/>
      </dsp:txXfrm>
    </dsp:sp>
    <dsp:sp modelId="{06E20396-8F95-7546-957E-49415F76283A}">
      <dsp:nvSpPr>
        <dsp:cNvPr id="0" name=""/>
        <dsp:cNvSpPr/>
      </dsp:nvSpPr>
      <dsp:spPr>
        <a:xfrm>
          <a:off x="1641379" y="466460"/>
          <a:ext cx="5306069" cy="5306069"/>
        </a:xfrm>
        <a:custGeom>
          <a:avLst/>
          <a:gdLst/>
          <a:ahLst/>
          <a:cxnLst/>
          <a:rect l="0" t="0" r="0" b="0"/>
          <a:pathLst>
            <a:path>
              <a:moveTo>
                <a:pt x="2371" y="2765189"/>
              </a:moveTo>
              <a:arcTo wR="2653034" hR="2653034" stAng="10654630" swAng="172604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3FBB4-6D36-F244-B2BE-0EAD7D2D4627}">
      <dsp:nvSpPr>
        <dsp:cNvPr id="0" name=""/>
        <dsp:cNvSpPr/>
      </dsp:nvSpPr>
      <dsp:spPr>
        <a:xfrm>
          <a:off x="1505151" y="1000580"/>
          <a:ext cx="1430073" cy="929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noProof="0" dirty="0"/>
            <a:t>Algoritmos</a:t>
          </a:r>
          <a:endParaRPr lang="en-US" sz="1300" kern="1200" dirty="0"/>
        </a:p>
      </dsp:txBody>
      <dsp:txXfrm>
        <a:off x="1550528" y="1045957"/>
        <a:ext cx="1339319" cy="838793"/>
      </dsp:txXfrm>
    </dsp:sp>
    <dsp:sp modelId="{89D0AEFE-8ECE-6F46-B275-968AFFEC2D21}">
      <dsp:nvSpPr>
        <dsp:cNvPr id="0" name=""/>
        <dsp:cNvSpPr/>
      </dsp:nvSpPr>
      <dsp:spPr>
        <a:xfrm>
          <a:off x="1641379" y="466460"/>
          <a:ext cx="5306069" cy="5306069"/>
        </a:xfrm>
        <a:custGeom>
          <a:avLst/>
          <a:gdLst/>
          <a:ahLst/>
          <a:cxnLst/>
          <a:rect l="0" t="0" r="0" b="0"/>
          <a:pathLst>
            <a:path>
              <a:moveTo>
                <a:pt x="1064404" y="528217"/>
              </a:moveTo>
              <a:arcTo wR="2653034" hR="2653034" stAng="13992971" swAng="1256157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82A60-73FD-4E77-A205-0D9317472E92}" type="datetimeFigureOut">
              <a:rPr lang="es-CO" smtClean="0"/>
              <a:t>20/07/2023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513A3-C595-4518-B1BA-07D861B8F7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336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D951-AC16-4BDD-B268-3BC7108D2DFB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9732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sz="1800" dirty="0">
                <a:effectLst/>
                <a:latin typeface="TimesNewRomanPSMT"/>
              </a:rPr>
              <a:t>A. </a:t>
            </a:r>
            <a:r>
              <a:rPr lang="en-GB" sz="1800" dirty="0" err="1">
                <a:effectLst/>
                <a:latin typeface="TimesNewRomanPSMT"/>
              </a:rPr>
              <a:t>Cuda</a:t>
            </a:r>
            <a:r>
              <a:rPr lang="en-GB" sz="1800" dirty="0">
                <a:effectLst/>
                <a:latin typeface="TimesNewRomanPSMT"/>
              </a:rPr>
              <a:t>, Is there a link between COVID vaccine and “funky” menstrual periods? Experts say it’s too soon to know. </a:t>
            </a:r>
            <a:r>
              <a:rPr lang="en-GB" sz="1800" i="1" dirty="0">
                <a:effectLst/>
                <a:latin typeface="TimesNewRomanPS"/>
              </a:rPr>
              <a:t>Connecticut Post </a:t>
            </a:r>
            <a:r>
              <a:rPr lang="en-GB" sz="1800" dirty="0">
                <a:effectLst/>
                <a:latin typeface="TimesNewRomanPSMT"/>
              </a:rPr>
              <a:t>(2021), (available at https://</a:t>
            </a:r>
            <a:r>
              <a:rPr lang="en-GB" sz="1800" dirty="0" err="1">
                <a:effectLst/>
                <a:latin typeface="TimesNewRomanPSMT"/>
              </a:rPr>
              <a:t>www.ctpost.com</a:t>
            </a:r>
            <a:r>
              <a:rPr lang="en-GB" sz="1800" dirty="0">
                <a:effectLst/>
                <a:latin typeface="TimesNewRomanPSMT"/>
              </a:rPr>
              <a:t>/news/coronavirus/article/Is-there-a-link- between-COVID-vaccine-and-16112418.php). </a:t>
            </a:r>
          </a:p>
          <a:p>
            <a:pPr>
              <a:buFont typeface="+mj-lt"/>
              <a:buAutoNum type="arabicPeriod"/>
            </a:pPr>
            <a:r>
              <a:rPr lang="en-GB" sz="1800" dirty="0">
                <a:effectLst/>
                <a:latin typeface="TimesNewRomanPSMT"/>
              </a:rPr>
              <a:t>S. Lilly, Can COVID-19 vaccine impact your menstrual cycle? Doctors address side-effects concerns. </a:t>
            </a:r>
            <a:r>
              <a:rPr lang="en-GB" sz="1800" i="1" dirty="0">
                <a:effectLst/>
                <a:latin typeface="TimesNewRomanPS"/>
              </a:rPr>
              <a:t>WTVR </a:t>
            </a:r>
            <a:r>
              <a:rPr lang="en-GB" sz="1800" dirty="0">
                <a:effectLst/>
                <a:latin typeface="TimesNewRomanPSMT"/>
              </a:rPr>
              <a:t>(2021), (available at https://</a:t>
            </a:r>
            <a:r>
              <a:rPr lang="en-GB" sz="1800" dirty="0" err="1">
                <a:effectLst/>
                <a:latin typeface="TimesNewRomanPSMT"/>
              </a:rPr>
              <a:t>www.wtvr.com</a:t>
            </a:r>
            <a:r>
              <a:rPr lang="en-GB" sz="1800" dirty="0">
                <a:effectLst/>
                <a:latin typeface="TimesNewRomanPSMT"/>
              </a:rPr>
              <a:t>/news/coronavirus/covid-vaccine-menstrual-cycle-impacts). </a:t>
            </a:r>
          </a:p>
          <a:p>
            <a:pPr>
              <a:buFont typeface="+mj-lt"/>
              <a:buAutoNum type="arabicPeriod"/>
            </a:pPr>
            <a:r>
              <a:rPr lang="en-GB" sz="1800" dirty="0">
                <a:effectLst/>
                <a:latin typeface="TimesNewRomanPSMT"/>
              </a:rPr>
              <a:t>N. Stock, Some people are reporting abnormal periods after a COVID-19 vaccine. U. of I. professor is looking for answers. </a:t>
            </a:r>
            <a:r>
              <a:rPr lang="en-GB" sz="1800" i="1" dirty="0" err="1">
                <a:effectLst/>
                <a:latin typeface="TimesNewRomanPS"/>
              </a:rPr>
              <a:t>chicagotribune.com</a:t>
            </a:r>
            <a:r>
              <a:rPr lang="en-GB" sz="1800" i="1" dirty="0">
                <a:effectLst/>
                <a:latin typeface="TimesNewRomanPS"/>
              </a:rPr>
              <a:t> </a:t>
            </a:r>
            <a:r>
              <a:rPr lang="en-GB" sz="1800" dirty="0">
                <a:effectLst/>
                <a:latin typeface="TimesNewRomanPSMT"/>
              </a:rPr>
              <a:t>(2021), (available at https://</a:t>
            </a:r>
            <a:r>
              <a:rPr lang="en-GB" sz="1800" dirty="0" err="1">
                <a:effectLst/>
                <a:latin typeface="TimesNewRomanPSMT"/>
              </a:rPr>
              <a:t>www.chicagotribune.com</a:t>
            </a:r>
            <a:r>
              <a:rPr lang="en-GB" sz="1800" dirty="0">
                <a:effectLst/>
                <a:latin typeface="TimesNewRomanPSMT"/>
              </a:rPr>
              <a:t>/coronavirus/vaccine/</a:t>
            </a:r>
            <a:r>
              <a:rPr lang="en-GB" sz="1800" dirty="0" err="1">
                <a:effectLst/>
                <a:latin typeface="TimesNewRomanPSMT"/>
              </a:rPr>
              <a:t>ct</a:t>
            </a:r>
            <a:r>
              <a:rPr lang="en-GB" sz="1800" dirty="0">
                <a:effectLst/>
                <a:latin typeface="TimesNewRomanPSMT"/>
              </a:rPr>
              <a:t>- vaccine-side-effects-period-menstruation-20210420-i4fy7a7tnnbchi654z3o64a7my-story.html). </a:t>
            </a:r>
          </a:p>
          <a:p>
            <a:pPr>
              <a:buFont typeface="+mj-lt"/>
              <a:buAutoNum type="arabicPeriod"/>
            </a:pPr>
            <a:r>
              <a:rPr lang="en-GB" sz="1800" dirty="0">
                <a:effectLst/>
                <a:latin typeface="TimesNewRomanPSMT"/>
              </a:rPr>
              <a:t>A. Villarreal, ‘No data’ linking Covid vaccines to menstrual changes, US experts say. </a:t>
            </a:r>
            <a:r>
              <a:rPr lang="en-GB" sz="1800" i="1" dirty="0">
                <a:effectLst/>
                <a:latin typeface="TimesNewRomanPS"/>
              </a:rPr>
              <a:t>The Guardian </a:t>
            </a:r>
            <a:r>
              <a:rPr lang="en-GB" sz="1800" dirty="0">
                <a:effectLst/>
                <a:latin typeface="TimesNewRomanPSMT"/>
              </a:rPr>
              <a:t>(2021), (available at https://</a:t>
            </a:r>
            <a:r>
              <a:rPr lang="en-GB" sz="1800" dirty="0" err="1">
                <a:effectLst/>
                <a:latin typeface="TimesNewRomanPSMT"/>
              </a:rPr>
              <a:t>www.theguardian.com</a:t>
            </a:r>
            <a:r>
              <a:rPr lang="en-GB" sz="1800" dirty="0">
                <a:effectLst/>
                <a:latin typeface="TimesNewRomanPSMT"/>
              </a:rPr>
              <a:t>/world/2021/</a:t>
            </a:r>
            <a:r>
              <a:rPr lang="en-GB" sz="1800" dirty="0" err="1">
                <a:effectLst/>
                <a:latin typeface="TimesNewRomanPSMT"/>
              </a:rPr>
              <a:t>apr</a:t>
            </a:r>
            <a:r>
              <a:rPr lang="en-GB" sz="1800" dirty="0">
                <a:effectLst/>
                <a:latin typeface="TimesNewRomanPSMT"/>
              </a:rPr>
              <a:t>/23/covid-vaccines-periods-menstruation-changes- data-experts). </a:t>
            </a:r>
          </a:p>
          <a:p>
            <a:pPr>
              <a:buFont typeface="+mj-lt"/>
              <a:buAutoNum type="arabicPeriod"/>
            </a:pPr>
            <a:endParaRPr lang="en-GB" sz="1800" dirty="0">
              <a:effectLst/>
              <a:latin typeface="TimesNewRomanPSMT"/>
            </a:endParaRPr>
          </a:p>
          <a:p>
            <a:pPr>
              <a:buFont typeface="+mj-lt"/>
              <a:buAutoNum type="arabicPeriod"/>
            </a:pPr>
            <a:endParaRPr lang="en-GB" sz="1800" dirty="0">
              <a:effectLst/>
              <a:latin typeface="TimesNewRomanPS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4000" dirty="0" err="1"/>
              <a:t>Desafortunadamente</a:t>
            </a:r>
            <a:r>
              <a:rPr lang="en-GB" sz="4000" dirty="0"/>
              <a:t>, </a:t>
            </a:r>
            <a:r>
              <a:rPr lang="en-GB" sz="4000" dirty="0" err="1"/>
              <a:t>el</a:t>
            </a:r>
            <a:r>
              <a:rPr lang="en-GB" sz="4000" dirty="0"/>
              <a:t> </a:t>
            </a:r>
            <a:r>
              <a:rPr lang="en-GB" sz="4000" dirty="0" err="1"/>
              <a:t>despido</a:t>
            </a:r>
            <a:r>
              <a:rPr lang="en-GB" sz="4000" dirty="0"/>
              <a:t> </a:t>
            </a:r>
            <a:r>
              <a:rPr lang="en-GB" sz="4000" dirty="0" err="1"/>
              <a:t>por</a:t>
            </a:r>
            <a:r>
              <a:rPr lang="en-GB" sz="4000" dirty="0"/>
              <a:t> </a:t>
            </a:r>
            <a:r>
              <a:rPr lang="en-GB" sz="4000" dirty="0" err="1"/>
              <a:t>parte</a:t>
            </a:r>
            <a:r>
              <a:rPr lang="en-GB" sz="4000" dirty="0"/>
              <a:t> de </a:t>
            </a:r>
            <a:r>
              <a:rPr lang="en-GB" sz="4000" dirty="0" err="1"/>
              <a:t>los</a:t>
            </a:r>
            <a:r>
              <a:rPr lang="en-GB" sz="4000" dirty="0"/>
              <a:t> </a:t>
            </a:r>
            <a:r>
              <a:rPr lang="en-GB" sz="4000" dirty="0" err="1"/>
              <a:t>expertos</a:t>
            </a:r>
            <a:r>
              <a:rPr lang="en-GB" sz="4000" dirty="0"/>
              <a:t> </a:t>
            </a:r>
            <a:r>
              <a:rPr lang="en-GB" sz="4000" dirty="0" err="1"/>
              <a:t>médicos</a:t>
            </a:r>
            <a:r>
              <a:rPr lang="en-GB" sz="4000" dirty="0"/>
              <a:t> </a:t>
            </a:r>
            <a:r>
              <a:rPr lang="en-GB" sz="4000" dirty="0" err="1"/>
              <a:t>generó</a:t>
            </a:r>
            <a:r>
              <a:rPr lang="en-GB" sz="4000" dirty="0"/>
              <a:t> </a:t>
            </a:r>
            <a:r>
              <a:rPr lang="en-GB" sz="4000" dirty="0" err="1"/>
              <a:t>mayores</a:t>
            </a:r>
            <a:r>
              <a:rPr lang="en-GB" sz="4000" dirty="0"/>
              <a:t> </a:t>
            </a:r>
            <a:r>
              <a:rPr lang="en-GB" sz="4000" dirty="0" err="1"/>
              <a:t>preocupaciones</a:t>
            </a:r>
            <a:r>
              <a:rPr lang="en-GB" sz="4000" dirty="0"/>
              <a:t>, </a:t>
            </a:r>
            <a:r>
              <a:rPr lang="en-GB" sz="4000" dirty="0" err="1"/>
              <a:t>ya</a:t>
            </a:r>
            <a:r>
              <a:rPr lang="en-GB" sz="4000" dirty="0"/>
              <a:t> que tanto las personas </a:t>
            </a:r>
            <a:r>
              <a:rPr lang="en-GB" sz="4000" dirty="0" err="1"/>
              <a:t>como</a:t>
            </a:r>
            <a:r>
              <a:rPr lang="en-GB" sz="4000" dirty="0"/>
              <a:t> las </a:t>
            </a:r>
            <a:r>
              <a:rPr lang="en-GB" sz="4000" dirty="0" err="1"/>
              <a:t>organizaciones</a:t>
            </a:r>
            <a:r>
              <a:rPr lang="en-GB" sz="4000" dirty="0"/>
              <a:t> que </a:t>
            </a:r>
            <a:r>
              <a:rPr lang="en-GB" sz="4000" dirty="0" err="1"/>
              <a:t>dudaban</a:t>
            </a:r>
            <a:r>
              <a:rPr lang="en-GB" sz="4000" dirty="0"/>
              <a:t> y las que </a:t>
            </a:r>
            <a:r>
              <a:rPr lang="en-GB" sz="4000" dirty="0" err="1"/>
              <a:t>estaban</a:t>
            </a:r>
            <a:r>
              <a:rPr lang="en-GB" sz="4000" dirty="0"/>
              <a:t> </a:t>
            </a:r>
            <a:r>
              <a:rPr lang="en-GB" sz="4000" dirty="0" err="1"/>
              <a:t>en</a:t>
            </a:r>
            <a:r>
              <a:rPr lang="en-GB" sz="4000" dirty="0"/>
              <a:t> contra de la </a:t>
            </a:r>
            <a:r>
              <a:rPr lang="en-GB" sz="4000" dirty="0" err="1"/>
              <a:t>vacuna</a:t>
            </a:r>
            <a:r>
              <a:rPr lang="en-GB" sz="4000" dirty="0"/>
              <a:t> </a:t>
            </a:r>
            <a:r>
              <a:rPr lang="en-GB" sz="4000" dirty="0" err="1"/>
              <a:t>combinaron</a:t>
            </a:r>
            <a:r>
              <a:rPr lang="en-GB" sz="4000" dirty="0"/>
              <a:t> la </a:t>
            </a:r>
            <a:r>
              <a:rPr lang="en-GB" sz="4000" dirty="0" err="1"/>
              <a:t>posibilidad</a:t>
            </a:r>
            <a:r>
              <a:rPr lang="en-GB" sz="4000" dirty="0"/>
              <a:t> de </a:t>
            </a:r>
            <a:r>
              <a:rPr lang="en-GB" sz="4000" dirty="0" err="1"/>
              <a:t>cambios</a:t>
            </a:r>
            <a:r>
              <a:rPr lang="en-GB" sz="4000" dirty="0"/>
              <a:t> </a:t>
            </a:r>
            <a:r>
              <a:rPr lang="en-GB" sz="4000" dirty="0" err="1"/>
              <a:t>menstruales</a:t>
            </a:r>
            <a:r>
              <a:rPr lang="en-GB" sz="4000" dirty="0"/>
              <a:t> a </a:t>
            </a:r>
            <a:r>
              <a:rPr lang="en-GB" sz="4000" dirty="0" err="1"/>
              <a:t>corto</a:t>
            </a:r>
            <a:r>
              <a:rPr lang="en-GB" sz="4000" dirty="0"/>
              <a:t> </a:t>
            </a:r>
            <a:r>
              <a:rPr lang="en-GB" sz="4000" dirty="0" err="1"/>
              <a:t>plazo</a:t>
            </a:r>
            <a:r>
              <a:rPr lang="en-GB" sz="4000" dirty="0"/>
              <a:t> con </a:t>
            </a:r>
            <a:r>
              <a:rPr lang="en-GB" sz="4000" dirty="0" err="1"/>
              <a:t>daños</a:t>
            </a:r>
            <a:r>
              <a:rPr lang="en-GB" sz="4000" dirty="0"/>
              <a:t> a largo </a:t>
            </a:r>
            <a:r>
              <a:rPr lang="en-GB" sz="4000" dirty="0" err="1"/>
              <a:t>plazo</a:t>
            </a:r>
            <a:r>
              <a:rPr lang="en-GB" sz="4000" dirty="0"/>
              <a:t> para la </a:t>
            </a:r>
            <a:r>
              <a:rPr lang="en-GB" sz="4000" dirty="0" err="1"/>
              <a:t>fertilidad</a:t>
            </a:r>
            <a:r>
              <a:rPr lang="en-GB" sz="4000" dirty="0"/>
              <a:t>.</a:t>
            </a:r>
            <a:endParaRPr lang="en-IT" sz="4000" dirty="0"/>
          </a:p>
          <a:p>
            <a:pPr>
              <a:buFont typeface="+mj-lt"/>
              <a:buAutoNum type="arabicPeriod"/>
            </a:pPr>
            <a:endParaRPr lang="en-GB" sz="1800" dirty="0">
              <a:effectLst/>
              <a:latin typeface="TimesNewRomanPSMT"/>
            </a:endParaRPr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D951-AC16-4BDD-B268-3BC7108D2DFB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992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2676" y="685507"/>
            <a:ext cx="7766936" cy="2471696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2676" y="3302727"/>
            <a:ext cx="7766936" cy="48788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61E54E-55E0-9A6D-8C81-0CE92A5CE2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081" t="39193" r="17879" b="15151"/>
          <a:stretch/>
        </p:blipFill>
        <p:spPr>
          <a:xfrm>
            <a:off x="3229482" y="4047401"/>
            <a:ext cx="3942301" cy="2810599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6306A67-BB6D-4658-B6B8-2FF25E31D0DF}"/>
              </a:ext>
            </a:extLst>
          </p:cNvPr>
          <p:cNvSpPr/>
          <p:nvPr userDrawn="1"/>
        </p:nvSpPr>
        <p:spPr>
          <a:xfrm>
            <a:off x="2279176" y="6330547"/>
            <a:ext cx="6593782" cy="518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BD3180D-28C7-8588-63E8-BA70241040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69294" y="6346953"/>
            <a:ext cx="1764653" cy="48788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3838D91-F09D-FBD5-1034-1127BD2871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545" t="5237" r="22121" b="85113"/>
          <a:stretch/>
        </p:blipFill>
        <p:spPr>
          <a:xfrm>
            <a:off x="5351449" y="6369844"/>
            <a:ext cx="2579368" cy="4667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426018F-F67D-49AE-92C8-152A67E897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91082" y="4092260"/>
            <a:ext cx="291224" cy="33490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66D2B6F-9A7F-E021-AA3B-3E78A95F559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45865" y="4836837"/>
            <a:ext cx="390580" cy="34294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8831623-73E3-4440-2B30-9FE8C09F3C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17047" y="5227064"/>
            <a:ext cx="616204" cy="5410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6145A3D-6F44-4AEE-7B1C-6AB87A645B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257" t="1" r="2340" b="4302"/>
          <a:stretch/>
        </p:blipFill>
        <p:spPr>
          <a:xfrm>
            <a:off x="17560" y="11696"/>
            <a:ext cx="2619829" cy="512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D5B0441-C904-D010-7470-41C41B98E1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78245" b="1894"/>
          <a:stretch/>
        </p:blipFill>
        <p:spPr>
          <a:xfrm>
            <a:off x="488650" y="6306456"/>
            <a:ext cx="1814912" cy="52533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3F2A68E-31B2-0C3A-D88E-DD87180841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8809" y="6461236"/>
            <a:ext cx="352554" cy="3095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331B662-C533-5E7F-D546-EA0DB85C7D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33393" y="6191342"/>
            <a:ext cx="320353" cy="36840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D2CC0F-CDCC-202C-F569-16D37D07C3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3906" y="6516206"/>
            <a:ext cx="227345" cy="199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622DBAB-5B64-AF5A-CE1A-A17883E433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257" t="1" r="2340" b="4302"/>
          <a:stretch/>
        </p:blipFill>
        <p:spPr>
          <a:xfrm>
            <a:off x="17560" y="11696"/>
            <a:ext cx="2619829" cy="5124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8430F6-33E0-0FF0-C8F8-A9C50CE85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78245" b="1894"/>
          <a:stretch/>
        </p:blipFill>
        <p:spPr>
          <a:xfrm>
            <a:off x="488650" y="6306456"/>
            <a:ext cx="1814912" cy="5253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D8D3F15-20E2-7709-03A1-79937217EC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8809" y="6461236"/>
            <a:ext cx="352554" cy="3095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B776C7-9395-D94E-4371-BBD921816C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04034" y="6266028"/>
            <a:ext cx="320353" cy="3684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09F9935-589B-AFFD-E906-C671867137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3906" y="6516206"/>
            <a:ext cx="227345" cy="199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07464B8-7530-6228-0062-C708FAB7E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257" t="1" r="2340" b="4302"/>
          <a:stretch/>
        </p:blipFill>
        <p:spPr>
          <a:xfrm>
            <a:off x="17560" y="11696"/>
            <a:ext cx="2619829" cy="5124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388DCB5-120C-98CE-1309-9817B30861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78245" b="1894"/>
          <a:stretch/>
        </p:blipFill>
        <p:spPr>
          <a:xfrm>
            <a:off x="488650" y="6306456"/>
            <a:ext cx="1814912" cy="5253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5844853-4FB3-727E-8B25-1E108C3936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8809" y="6461236"/>
            <a:ext cx="352554" cy="3095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2406797-2F3E-A8AC-DB6A-0520C24AE8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2090" y="6251514"/>
            <a:ext cx="320353" cy="3684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DBA9C07-A229-F5C3-1A4C-3258503389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3906" y="6516206"/>
            <a:ext cx="227345" cy="199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0BE515-4B6C-2978-9304-883A1EB49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257" t="1" r="2340" b="4302"/>
          <a:stretch/>
        </p:blipFill>
        <p:spPr>
          <a:xfrm>
            <a:off x="17560" y="11696"/>
            <a:ext cx="2619829" cy="5124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B470D5B-BE15-2E7B-1678-3C75F1BBE8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78245" b="1894"/>
          <a:stretch/>
        </p:blipFill>
        <p:spPr>
          <a:xfrm>
            <a:off x="488650" y="6306456"/>
            <a:ext cx="1814912" cy="52533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249993E-2C7F-911C-D6A0-7187930E18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8809" y="6461236"/>
            <a:ext cx="352554" cy="3095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3345609-C476-2FA4-750B-22E46715D7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41605" y="6247610"/>
            <a:ext cx="320353" cy="3684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192EDB5-9866-CCF8-9A52-6C389D4C85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3906" y="6516206"/>
            <a:ext cx="227345" cy="199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45D6B2-8D6A-9D63-839C-8C9CB2230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257" t="1" r="2340" b="4302"/>
          <a:stretch/>
        </p:blipFill>
        <p:spPr>
          <a:xfrm>
            <a:off x="17560" y="11696"/>
            <a:ext cx="2619829" cy="5124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19096CF-89E1-56F6-C628-A659C1F98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78245" b="1894"/>
          <a:stretch/>
        </p:blipFill>
        <p:spPr>
          <a:xfrm>
            <a:off x="488650" y="6306456"/>
            <a:ext cx="1814912" cy="52533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5C36C3-B56A-29AE-FA74-25FB66FFC5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8809" y="6461236"/>
            <a:ext cx="352554" cy="3095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940569F-8ED1-7B06-11C9-FF030AFDC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3906" y="6516206"/>
            <a:ext cx="227345" cy="19962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793C535-94F7-BAE5-B6B6-6CA90F7A0C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2090" y="6251514"/>
            <a:ext cx="320353" cy="3684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AFCC10C-BF8B-7263-8A16-C41A82CBDF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257" t="1" r="2340" b="4302"/>
          <a:stretch/>
        </p:blipFill>
        <p:spPr>
          <a:xfrm>
            <a:off x="17560" y="11696"/>
            <a:ext cx="2619829" cy="5124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1BC8B5-370B-7259-A92F-FDFED74F8F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78245" b="1894"/>
          <a:stretch/>
        </p:blipFill>
        <p:spPr>
          <a:xfrm>
            <a:off x="488650" y="6306456"/>
            <a:ext cx="1814912" cy="5253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9ED0AF-910E-5F19-5D10-7C830103E2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8809" y="6461236"/>
            <a:ext cx="352554" cy="3095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C4950A2-5895-D6B7-77A5-241303E422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2090" y="6178944"/>
            <a:ext cx="320353" cy="3684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BD4B974-48D2-2B54-D32E-534A7A51EE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3906" y="6516206"/>
            <a:ext cx="227345" cy="199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21A4F-802A-3AA8-95FE-9CF58A3D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3791D61-B27B-3A3B-285F-2C1543865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257" t="1" r="2340" b="4302"/>
          <a:stretch/>
        </p:blipFill>
        <p:spPr>
          <a:xfrm>
            <a:off x="17560" y="11696"/>
            <a:ext cx="2619829" cy="51243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6B3FF7A-A408-BB46-25A7-955666A24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78245" b="1894"/>
          <a:stretch/>
        </p:blipFill>
        <p:spPr>
          <a:xfrm>
            <a:off x="488650" y="6306456"/>
            <a:ext cx="1814912" cy="52533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92AC215-83E3-2610-A762-10FC24A7BC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8809" y="6461236"/>
            <a:ext cx="352554" cy="30956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0F0A855-A1AA-D3D0-1DEA-9EC41784DF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2090" y="6178944"/>
            <a:ext cx="320353" cy="36840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91F6D07-334D-987D-3ABE-5ECD39EEE7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3906" y="6516206"/>
            <a:ext cx="227345" cy="19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5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009F146-B529-0BCE-A0DB-1F95FBA7AD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257" t="1" r="2340" b="4302"/>
          <a:stretch/>
        </p:blipFill>
        <p:spPr>
          <a:xfrm>
            <a:off x="17560" y="11696"/>
            <a:ext cx="2619829" cy="5124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963DE25-9F8D-A048-9521-74F97A75BE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78245" b="1894"/>
          <a:stretch/>
        </p:blipFill>
        <p:spPr>
          <a:xfrm>
            <a:off x="488650" y="6306456"/>
            <a:ext cx="1814912" cy="52533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9B4A369-542C-E226-B548-509FDD4DA9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8809" y="6461236"/>
            <a:ext cx="352554" cy="30956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595C9D4-78DB-B206-EE07-75DEDF1048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2090" y="6178944"/>
            <a:ext cx="320353" cy="36840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B96D916-D30E-A475-3362-D3B3871E55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3906" y="6516206"/>
            <a:ext cx="227345" cy="199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F9E2C90-CF13-BE61-5FA5-EC0EFD2C0B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78245" b="1894"/>
          <a:stretch/>
        </p:blipFill>
        <p:spPr>
          <a:xfrm>
            <a:off x="488650" y="6306456"/>
            <a:ext cx="1814912" cy="52533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854D3EA-539B-7E11-7EE0-00ABB8A35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257" t="1" r="2340" b="4302"/>
          <a:stretch/>
        </p:blipFill>
        <p:spPr>
          <a:xfrm>
            <a:off x="17560" y="11696"/>
            <a:ext cx="2619829" cy="5124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179D636-217A-F1B9-4A4D-53D0627667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8809" y="6461236"/>
            <a:ext cx="352554" cy="3095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E738D6-DFCE-8C4D-C7D7-A2C4F11C4C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2090" y="6178944"/>
            <a:ext cx="320353" cy="36840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B20CC1E-FD03-4B79-854A-2F2A8BCD1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3906" y="6516206"/>
            <a:ext cx="227345" cy="199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AA8CD63-460A-2502-F9B1-083B9276CF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257" t="1" r="2340" b="4302"/>
          <a:stretch/>
        </p:blipFill>
        <p:spPr>
          <a:xfrm>
            <a:off x="17560" y="11696"/>
            <a:ext cx="2619829" cy="512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88A3409-5AD7-8A4A-56EA-41D0F160C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78245" b="1894"/>
          <a:stretch/>
        </p:blipFill>
        <p:spPr>
          <a:xfrm>
            <a:off x="488650" y="6306456"/>
            <a:ext cx="1814912" cy="5253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3258815-1901-D90F-8A4F-3626EFCC35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8809" y="6461236"/>
            <a:ext cx="352554" cy="3095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D5A14A-3CFF-885C-21F4-D821455114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2090" y="6178944"/>
            <a:ext cx="320353" cy="3684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F654E2F-456F-8179-77DE-CDC62B8735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3906" y="6516206"/>
            <a:ext cx="227345" cy="199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0C87AA4-4205-6F6D-FA30-ADEB76403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257" t="1" r="2340" b="4302"/>
          <a:stretch/>
        </p:blipFill>
        <p:spPr>
          <a:xfrm>
            <a:off x="17560" y="11696"/>
            <a:ext cx="2619829" cy="51243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40C7302-1DE7-5D6C-7818-5B01E113E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78245" b="1894"/>
          <a:stretch/>
        </p:blipFill>
        <p:spPr>
          <a:xfrm>
            <a:off x="488650" y="6306456"/>
            <a:ext cx="1814912" cy="52533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5FA5427-137B-D7C4-A4E7-0C625A9588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8809" y="6461236"/>
            <a:ext cx="352554" cy="3095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689F1D8-F9A3-4EAF-D70D-2B9B9DC984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2090" y="6178944"/>
            <a:ext cx="320353" cy="36840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BF42722-9554-0351-1D9C-9A65B287ED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3906" y="6516206"/>
            <a:ext cx="227345" cy="199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D9C80FC-50F8-4264-D4BF-5E9B259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257" t="1" r="2340" b="4302"/>
          <a:stretch/>
        </p:blipFill>
        <p:spPr>
          <a:xfrm>
            <a:off x="17560" y="11696"/>
            <a:ext cx="2619829" cy="5124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DEBDE16-BE8B-B99A-BF3A-67A3820A5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78245" b="1894"/>
          <a:stretch/>
        </p:blipFill>
        <p:spPr>
          <a:xfrm>
            <a:off x="488650" y="6306456"/>
            <a:ext cx="1814912" cy="52533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A4CD3D3-5A96-6723-D800-11AB35B127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8809" y="6461236"/>
            <a:ext cx="352554" cy="3095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DCEE46E-DA6A-AED5-C41D-FBB4244FD5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2090" y="6178944"/>
            <a:ext cx="320353" cy="3684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77A599C-0664-EDAA-3F4E-57BB74627D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3906" y="6516206"/>
            <a:ext cx="227345" cy="199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29D290F-CD99-A139-C6EA-B5A5EE05F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257" t="1" r="2340" b="4302"/>
          <a:stretch/>
        </p:blipFill>
        <p:spPr>
          <a:xfrm>
            <a:off x="17560" y="11696"/>
            <a:ext cx="2619829" cy="5124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BE8D83C-3EC4-5EE2-9C3E-F6B58E7D4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78245" b="1894"/>
          <a:stretch/>
        </p:blipFill>
        <p:spPr>
          <a:xfrm>
            <a:off x="488650" y="6306456"/>
            <a:ext cx="1814912" cy="5253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1CB39FF-DBFE-4BB8-1860-88CEAF432E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8809" y="6461236"/>
            <a:ext cx="352554" cy="3095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67292F-534A-EF58-AEA4-C459F6EF91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2090" y="6178944"/>
            <a:ext cx="320353" cy="3684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7575F98-EB84-2F9B-F0A3-69593CBBD8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3906" y="6516206"/>
            <a:ext cx="227345" cy="199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C7C053F-DCF6-6FCF-D2CF-4045CB8D0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6257" t="1" r="2340" b="4302"/>
          <a:stretch/>
        </p:blipFill>
        <p:spPr>
          <a:xfrm>
            <a:off x="17560" y="11696"/>
            <a:ext cx="2619829" cy="5124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89797EC-6BE8-1D04-1BC8-145EEEE40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r="78245" b="1894"/>
          <a:stretch/>
        </p:blipFill>
        <p:spPr>
          <a:xfrm>
            <a:off x="488650" y="6306456"/>
            <a:ext cx="1814912" cy="52533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F9236C1-69A6-4BF9-7A0A-896DFD38F2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8809" y="6461236"/>
            <a:ext cx="352554" cy="3095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7B6114B-E26F-3E34-30A2-BECA02B953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62090" y="6178944"/>
            <a:ext cx="320353" cy="36840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B0953ED-85AA-0BB1-AD40-09B6EB102D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3906" y="6516206"/>
            <a:ext cx="227345" cy="19962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A3060D6-8BA2-2520-4D75-67BC809F0E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t="1" r="78245" b="1894"/>
          <a:stretch/>
        </p:blipFill>
        <p:spPr>
          <a:xfrm>
            <a:off x="488650" y="6306456"/>
            <a:ext cx="1814912" cy="5253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3A10F10-2D3F-E194-6B85-6DB22BED2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l="66257" t="1" r="2340" b="4302"/>
          <a:stretch/>
        </p:blipFill>
        <p:spPr>
          <a:xfrm>
            <a:off x="17560" y="11696"/>
            <a:ext cx="2619829" cy="5124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51" r:id="rId4"/>
    <p:sldLayoutId id="2147483665" r:id="rId5"/>
    <p:sldLayoutId id="2147483653" r:id="rId6"/>
    <p:sldLayoutId id="2147483654" r:id="rId7"/>
    <p:sldLayoutId id="2147483655" r:id="rId8"/>
    <p:sldLayoutId id="2147483666" r:id="rId9"/>
    <p:sldLayoutId id="2147483657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yectodime.info/apex/f?p=355:6" TargetMode="External"/><Relationship Id="rId3" Type="http://schemas.openxmlformats.org/officeDocument/2006/relationships/hyperlink" Target="https://pdime.s3.sa-east-1.amazonaws.com/media/documents/78377spa.pdf" TargetMode="External"/><Relationship Id="rId7" Type="http://schemas.openxmlformats.org/officeDocument/2006/relationships/hyperlink" Target="https://www.southcentre.int/wp-content/uploads/2023/07/PB121_Assessing-the-State-of-Play-in-the-WHO-Pandemic-Instrument-Negotiations_EN.pdf" TargetMode="External"/><Relationship Id="rId2" Type="http://schemas.openxmlformats.org/officeDocument/2006/relationships/hyperlink" Target="https://www.thelancet.com/journals/lancet/article/PIIS0140-6736(23)00015-6/fulltex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oxfamcolombia.org/bilbioteca/2023/03/Informe_situacion-de-la-inmunizacion-contra-la-Covid-19.pdf" TargetMode="External"/><Relationship Id="rId5" Type="http://schemas.openxmlformats.org/officeDocument/2006/relationships/hyperlink" Target="https://repositorio.unal.edu.co/handle/unal/84155" TargetMode="External"/><Relationship Id="rId4" Type="http://schemas.openxmlformats.org/officeDocument/2006/relationships/hyperlink" Target="https://www.cepal.org/es/publicaciones/47252-lineamientos-propuestas-un-plan-autosuficiencia-sanitaria-america-latina-caribe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thelancet.com/journals/lancet/article/PIIS0140-6736(23)00015-6/fulltex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pdime.s3.sa-east-1.amazonaws.com/media/documents/78377spa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hyperlink" Target="https://www.cepal.org/es/publicaciones/47252-lineamientos-propuestas-un-plan-autosuficiencia-sanitaria-america-latina-carib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C5EA1-92D6-B241-E9C7-47C73A00F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691" y="79747"/>
            <a:ext cx="8543636" cy="1646302"/>
          </a:xfrm>
        </p:spPr>
        <p:txBody>
          <a:bodyPr/>
          <a:lstStyle/>
          <a:p>
            <a:pPr algn="ctr"/>
            <a:r>
              <a:rPr lang="es-ES" sz="2800" b="1" dirty="0"/>
              <a:t>Gobernanza en Pandemia: entre deseos, voluntades y mandatos.</a:t>
            </a:r>
            <a:endParaRPr lang="es-CO" sz="28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BE079F-46CA-D6F7-3AE7-5A0CFA401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490" y="2475385"/>
            <a:ext cx="9014691" cy="2165848"/>
          </a:xfrm>
        </p:spPr>
        <p:txBody>
          <a:bodyPr>
            <a:normAutofit/>
          </a:bodyPr>
          <a:lstStyle/>
          <a:p>
            <a:pPr algn="l"/>
            <a:r>
              <a:rPr lang="es-ES" sz="1600" dirty="0">
                <a:solidFill>
                  <a:schemeClr val="tx1"/>
                </a:solidFill>
              </a:rPr>
              <a:t>Claudia Vaca. </a:t>
            </a:r>
          </a:p>
          <a:p>
            <a:pPr algn="l"/>
            <a:r>
              <a:rPr lang="es-ES" sz="1600" dirty="0" err="1">
                <a:solidFill>
                  <a:schemeClr val="tx1"/>
                </a:solidFill>
              </a:rPr>
              <a:t>Farmacoepidemióloga</a:t>
            </a:r>
            <a:r>
              <a:rPr lang="es-ES" sz="16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s-ES" sz="1600" dirty="0">
                <a:solidFill>
                  <a:schemeClr val="tx1"/>
                </a:solidFill>
              </a:rPr>
              <a:t>Profesora y Directora del Centro de Pensamiento “Medicamentos, Información y Poder” de la Universidad Nacional de Colombia. </a:t>
            </a:r>
          </a:p>
          <a:p>
            <a:pPr algn="l"/>
            <a:r>
              <a:rPr lang="es-ES" sz="1600" dirty="0">
                <a:solidFill>
                  <a:schemeClr val="tx1"/>
                </a:solidFill>
              </a:rPr>
              <a:t>Miembro de diversos grupos de comités de expertos de la Organización Mundial de la Salud. </a:t>
            </a:r>
          </a:p>
          <a:p>
            <a:pPr algn="l"/>
            <a:endParaRPr lang="es-CO" sz="1000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F94EC6-A858-0A78-4FEB-146C5131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492" y="0"/>
            <a:ext cx="5074508" cy="148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61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10A741-71DF-5152-A125-BC20DBAD807D}"/>
              </a:ext>
            </a:extLst>
          </p:cNvPr>
          <p:cNvSpPr txBox="1">
            <a:spLocks/>
          </p:cNvSpPr>
          <p:nvPr/>
        </p:nvSpPr>
        <p:spPr>
          <a:xfrm>
            <a:off x="1207424" y="1616364"/>
            <a:ext cx="7714903" cy="29186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4027" indent="-179222" defTabSz="896111">
              <a:spcBef>
                <a:spcPts val="1300"/>
              </a:spcBef>
              <a:defRPr sz="2156"/>
            </a:pPr>
            <a:r>
              <a:rPr lang="en-US" sz="1400" dirty="0"/>
              <a:t>Competition vs. coordination. Is it possible to coordinate?</a:t>
            </a:r>
          </a:p>
          <a:p>
            <a:pPr marL="224027" indent="-179222" defTabSz="896111">
              <a:spcBef>
                <a:spcPts val="1300"/>
              </a:spcBef>
              <a:defRPr sz="2156"/>
            </a:pPr>
            <a:r>
              <a:rPr lang="en-US" sz="1400" dirty="0"/>
              <a:t>Who should coordinate? PAHO, PROSUR, CEPAL, AIDB, WORLD BANK?</a:t>
            </a:r>
          </a:p>
          <a:p>
            <a:pPr marL="224027" indent="-179222" defTabSz="896111">
              <a:spcBef>
                <a:spcPts val="1300"/>
              </a:spcBef>
              <a:defRPr sz="2156"/>
            </a:pPr>
            <a:r>
              <a:rPr lang="en-US" sz="1400" dirty="0"/>
              <a:t>We all want the regional market.  Vaccines: between a market good and a public good.</a:t>
            </a:r>
          </a:p>
          <a:p>
            <a:pPr marL="224027" indent="-179222" defTabSz="896111">
              <a:spcBef>
                <a:spcPts val="1300"/>
              </a:spcBef>
              <a:defRPr sz="2156"/>
            </a:pPr>
            <a:r>
              <a:rPr lang="en-US" sz="1400" dirty="0"/>
              <a:t>Pharmaceutical / sanitary sovereignty. Conundrum for local access movement.</a:t>
            </a:r>
          </a:p>
          <a:p>
            <a:pPr marL="224027" indent="-179222" defTabSz="896111">
              <a:spcBef>
                <a:spcPts val="1300"/>
              </a:spcBef>
              <a:defRPr sz="2156"/>
            </a:pPr>
            <a:r>
              <a:rPr lang="en-US" sz="1400" dirty="0"/>
              <a:t> Vaccine production as a political victory. Tensions between countries and inside countries </a:t>
            </a:r>
          </a:p>
          <a:p>
            <a:pPr marL="224027" indent="-179222" defTabSz="896111">
              <a:spcBef>
                <a:spcPts val="1300"/>
              </a:spcBef>
              <a:defRPr sz="2156"/>
            </a:pPr>
            <a:r>
              <a:rPr lang="en-US" sz="1400" dirty="0"/>
              <a:t>Colombian case: different views about the role of the State. Some public production is needed.</a:t>
            </a:r>
          </a:p>
          <a:p>
            <a:pPr marL="224027" indent="-179222" defTabSz="896111">
              <a:spcBef>
                <a:spcPts val="1300"/>
              </a:spcBef>
              <a:defRPr sz="2156"/>
            </a:pPr>
            <a:r>
              <a:rPr lang="en-US" sz="1400" dirty="0"/>
              <a:t> COVID vaccines introduced market segmentation and brand preference in the vaccines world.</a:t>
            </a:r>
          </a:p>
          <a:p>
            <a:pPr marL="224027" indent="-179222" defTabSz="896111">
              <a:spcBef>
                <a:spcPts val="1300"/>
              </a:spcBef>
              <a:defRPr sz="2156"/>
            </a:pPr>
            <a:r>
              <a:rPr lang="en-US" sz="1400" dirty="0"/>
              <a:t>Race for tech transfer: companies only wanted to transfer to countries that had some capacities.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867AF1-0F74-2060-6E70-650C2FDB62AA}"/>
              </a:ext>
            </a:extLst>
          </p:cNvPr>
          <p:cNvSpPr txBox="1"/>
          <p:nvPr/>
        </p:nvSpPr>
        <p:spPr>
          <a:xfrm>
            <a:off x="4987635" y="6262255"/>
            <a:ext cx="6954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CO" sz="1200" dirty="0"/>
              <a:t>Tomado de Carolina Gómez en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What Does “Fit-for-Purpose” Biopharmaceutical Regulation </a:t>
            </a:r>
            <a:endParaRPr lang="en-US" sz="12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Look Like for Underserved Populations in the Global South Post-COVID-19?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Dublín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2022.</a:t>
            </a:r>
            <a:endParaRPr lang="en-US" sz="1200" b="0" dirty="0">
              <a:effectLst/>
            </a:endParaRPr>
          </a:p>
          <a:p>
            <a:pPr algn="just"/>
            <a:br>
              <a:rPr lang="en-US" sz="1200" dirty="0"/>
            </a:br>
            <a:endParaRPr lang="es-CO" sz="1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B4B923-CEEA-596B-5D9F-45F0F4DAC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188" y="0"/>
            <a:ext cx="2666812" cy="7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7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3"/>
          <p:cNvSpPr/>
          <p:nvPr/>
        </p:nvSpPr>
        <p:spPr>
          <a:xfrm>
            <a:off x="231139" y="243840"/>
            <a:ext cx="11724642" cy="63779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1" name="Rectangle 15"/>
          <p:cNvSpPr/>
          <p:nvPr/>
        </p:nvSpPr>
        <p:spPr>
          <a:xfrm>
            <a:off x="228599" y="243840"/>
            <a:ext cx="11724642" cy="637794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2" name="Título 1"/>
          <p:cNvSpPr txBox="1">
            <a:spLocks noGrp="1"/>
          </p:cNvSpPr>
          <p:nvPr>
            <p:ph type="title"/>
          </p:nvPr>
        </p:nvSpPr>
        <p:spPr>
          <a:xfrm>
            <a:off x="4441783" y="609600"/>
            <a:ext cx="6693062" cy="13563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What about PAHO´s Revolving Fund?</a:t>
            </a:r>
          </a:p>
        </p:txBody>
      </p:sp>
      <p:sp>
        <p:nvSpPr>
          <p:cNvPr id="133" name="Rectangle 17"/>
          <p:cNvSpPr/>
          <p:nvPr/>
        </p:nvSpPr>
        <p:spPr>
          <a:xfrm>
            <a:off x="-13461" y="-42755"/>
            <a:ext cx="3876262" cy="66217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4" name="Marcador de contenido 4" descr="Marcador de contenid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84" y="574188"/>
            <a:ext cx="2671971" cy="1342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n 6" descr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29" y="1944998"/>
            <a:ext cx="2856480" cy="426340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Content Placeholder 8"/>
          <p:cNvSpPr txBox="1">
            <a:spLocks noGrp="1"/>
          </p:cNvSpPr>
          <p:nvPr>
            <p:ph type="body" sz="half" idx="1"/>
          </p:nvPr>
        </p:nvSpPr>
        <p:spPr>
          <a:xfrm>
            <a:off x="4441783" y="2057400"/>
            <a:ext cx="6693062" cy="403860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Pooled procurement in order to solve market failures:</a:t>
            </a:r>
          </a:p>
          <a:p>
            <a:pPr marL="457200" lvl="1" indent="-182879"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r>
              <a:rPr dirty="0"/>
              <a:t>Poor markets</a:t>
            </a:r>
          </a:p>
          <a:p>
            <a:pPr marL="457200" lvl="1" indent="-182879">
              <a:spcBef>
                <a:spcPts val="400"/>
              </a:spcBef>
              <a:defRPr sz="2000">
                <a:solidFill>
                  <a:srgbClr val="FFFFFF"/>
                </a:solidFill>
              </a:defRPr>
            </a:pPr>
            <a:r>
              <a:rPr dirty="0"/>
              <a:t>Market that shrinks.</a:t>
            </a:r>
          </a:p>
          <a:p>
            <a:pPr marL="211974" indent="-166254">
              <a:defRPr>
                <a:solidFill>
                  <a:srgbClr val="FFFFFF"/>
                </a:solidFill>
              </a:defRPr>
            </a:pPr>
            <a:r>
              <a:rPr sz="2000" dirty="0"/>
              <a:t>Are these premises true</a:t>
            </a:r>
            <a:r>
              <a:rPr dirty="0"/>
              <a:t>?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There was a life </a:t>
            </a:r>
            <a:r>
              <a:rPr dirty="0" err="1"/>
              <a:t>befor</a:t>
            </a:r>
            <a:r>
              <a:rPr dirty="0"/>
              <a:t> the fund?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dirty="0"/>
              <a:t>What will happen to the fund with so many local production initiatives?</a:t>
            </a:r>
          </a:p>
          <a:p>
            <a:pPr marL="731519" lvl="2" indent="-182880">
              <a:spcBef>
                <a:spcPts val="400"/>
              </a:spcBef>
              <a:defRPr sz="1800">
                <a:solidFill>
                  <a:srgbClr val="FFFFFF"/>
                </a:solidFill>
              </a:defRPr>
            </a:pPr>
            <a:r>
              <a:rPr dirty="0"/>
              <a:t>Countries will buy their own production.</a:t>
            </a:r>
          </a:p>
          <a:p>
            <a:pPr marL="731519" lvl="2" indent="-182880">
              <a:spcBef>
                <a:spcPts val="400"/>
              </a:spcBef>
              <a:defRPr sz="1800">
                <a:solidFill>
                  <a:srgbClr val="FFFFFF"/>
                </a:solidFill>
              </a:defRPr>
            </a:pPr>
            <a:r>
              <a:rPr dirty="0"/>
              <a:t>Companies demand pre-market commitment.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FCF68D-4796-E648-78F8-A858BAE73B7B}"/>
              </a:ext>
            </a:extLst>
          </p:cNvPr>
          <p:cNvSpPr txBox="1"/>
          <p:nvPr/>
        </p:nvSpPr>
        <p:spPr>
          <a:xfrm>
            <a:off x="5599748" y="5602664"/>
            <a:ext cx="61006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dirty="0">
                <a:solidFill>
                  <a:schemeClr val="bg1"/>
                </a:solidFill>
              </a:rPr>
              <a:t> </a:t>
            </a:r>
            <a:r>
              <a:rPr lang="es-CO" sz="4800" dirty="0" err="1">
                <a:solidFill>
                  <a:schemeClr val="bg1"/>
                </a:solidFill>
              </a:rPr>
              <a:t>What</a:t>
            </a:r>
            <a:r>
              <a:rPr lang="es-CO" sz="4800" dirty="0">
                <a:solidFill>
                  <a:schemeClr val="bg1"/>
                </a:solidFill>
              </a:rPr>
              <a:t> </a:t>
            </a:r>
            <a:r>
              <a:rPr lang="es-CO" sz="4800" dirty="0" err="1">
                <a:solidFill>
                  <a:schemeClr val="bg1"/>
                </a:solidFill>
              </a:rPr>
              <a:t>about</a:t>
            </a:r>
            <a:r>
              <a:rPr lang="es-CO" sz="4800" dirty="0">
                <a:solidFill>
                  <a:schemeClr val="bg1"/>
                </a:solidFill>
              </a:rPr>
              <a:t> p-q?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4214DD-E9CF-F8C5-A8A4-F8BC96415EE8}"/>
              </a:ext>
            </a:extLst>
          </p:cNvPr>
          <p:cNvSpPr txBox="1"/>
          <p:nvPr/>
        </p:nvSpPr>
        <p:spPr>
          <a:xfrm>
            <a:off x="2154381" y="1131563"/>
            <a:ext cx="6758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Adultos responsables,</a:t>
            </a:r>
            <a:r>
              <a:rPr lang="es-ES" sz="1800" dirty="0"/>
              <a:t> proyectos, agenda común y recursos</a:t>
            </a:r>
            <a:endParaRPr lang="es-CO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5FF8FA-D3F8-6FA4-403C-3D31D2FE0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580" y="2309092"/>
            <a:ext cx="6098090" cy="33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38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87710E9-23AA-C51A-567D-3C8B5510B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82" y="1906403"/>
            <a:ext cx="8630854" cy="263879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2D6357E-F77F-A5A9-90DD-CF6983F2D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188" y="0"/>
            <a:ext cx="2666812" cy="7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96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000CA5-78B2-4437-295A-E0505A029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45" y="733049"/>
            <a:ext cx="9535856" cy="53919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7F7818-0D9B-EC98-FF01-F604C3699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188" y="0"/>
            <a:ext cx="2666812" cy="7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27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46D3109-F8CE-6512-476A-521788562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48" y="951589"/>
            <a:ext cx="9288171" cy="46393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44B06B3-E049-A838-068A-63157DEF7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188" y="0"/>
            <a:ext cx="2666812" cy="7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53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FDAA4B-7D4A-0C54-9731-F013FA1021C6}"/>
              </a:ext>
            </a:extLst>
          </p:cNvPr>
          <p:cNvSpPr txBox="1"/>
          <p:nvPr/>
        </p:nvSpPr>
        <p:spPr>
          <a:xfrm>
            <a:off x="332531" y="755164"/>
            <a:ext cx="6102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ARTÍCULO 161. FORTALECIMIENTO PARA AGILIZAR LAS AUTORIZACIONES DE LOS PROCESOS DE FABRICACIÓN, VENTA E IMPORTACIÓN DE MEDICAMENTOS Y DISPOSITIVOS Y TECNOLOGÍAS EN SALUD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255AE1-1A79-879F-8920-345CC25F8768}"/>
              </a:ext>
            </a:extLst>
          </p:cNvPr>
          <p:cNvSpPr txBox="1"/>
          <p:nvPr/>
        </p:nvSpPr>
        <p:spPr>
          <a:xfrm>
            <a:off x="792891" y="2595232"/>
            <a:ext cx="858176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/>
              <a:t>Para la adquisición de vacunas, otros biológicos y otros productos de interés en salud pública, el Ministerio de Salud y Protección Social, o cualquier otra entidad pública del orden nacional con competencia para adquirir estos productos, abrirá un proceso de adquisición en el territorio nacional dirigido a entidades públicas, mixtas y privadas, de cualquier orden, a través del mecanismo contractual que resulte aplicable de conformidad con la normatividad vigente en la materia. </a:t>
            </a:r>
            <a:r>
              <a:rPr lang="es-ES" sz="1400" b="1" dirty="0">
                <a:highlight>
                  <a:srgbClr val="FFFF00"/>
                </a:highlight>
              </a:rPr>
              <a:t>Adicionalmente se podrán celebrar, de manera directa, con entidades de naturaleza pública o mixta de cualquier orden, acuerdos de venta y suministro, así como otro tipo de acuerdos para la provisión y desarrollo de vacunas y otros biológicos, incluyendo aquellos descritos en la Ley 2064 de 2020. Para ello, podrán autorizarse compromisos con cargo a vigencias futuras ordinarias o excepcionales. PARÁGRAFO. El Ministerio de Salud y Protección Social, el Ministerio de Relaciones Exteriores, el Ministerio de Comercio, Industria y Turismo y el INVIMA, podrán desarrollar una estrategia diplomática para apoyar el proceso de precalificación de la Organización Mundial de la Salud, de las entidades productoras locales de vacunas.</a:t>
            </a:r>
            <a:endParaRPr lang="es-CO" sz="1400" b="1" dirty="0">
              <a:highlight>
                <a:srgbClr val="FFFF00"/>
              </a:highligh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4B5071D-D3FB-8B2E-A6D5-094C4DD12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188" y="0"/>
            <a:ext cx="2666812" cy="7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9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D4CFF-B949-182B-F6C4-084F35CA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La mayoría de edad: un tratado global para responder a futuras pandemias (¿podremos?).</a:t>
            </a:r>
          </a:p>
        </p:txBody>
      </p:sp>
    </p:spTree>
    <p:extLst>
      <p:ext uri="{BB962C8B-B14F-4D97-AF65-F5344CB8AC3E}">
        <p14:creationId xmlns:p14="http://schemas.microsoft.com/office/powerpoint/2010/main" val="2164708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4263D77-9BF0-608C-DFD5-0DF3364ED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447" y="331456"/>
            <a:ext cx="3473099" cy="40463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1772B02-9B4A-C9B8-CF8B-2527FB938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697" y="4240642"/>
            <a:ext cx="3473100" cy="253020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AAFAEE9-068D-7F6A-3B11-C0C999350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125" y="3263318"/>
            <a:ext cx="3149025" cy="26539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F8FF8F-C39E-28A7-D0A5-A95C104D5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3" y="0"/>
            <a:ext cx="4563611" cy="16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48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AC9272-6F76-7746-EAE7-44CA50EB0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592" y="418143"/>
            <a:ext cx="7880554" cy="58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4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E52EA-4DAA-6EA2-61E1-073DEEED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88" y="960582"/>
            <a:ext cx="9668085" cy="1320800"/>
          </a:xfrm>
        </p:spPr>
        <p:txBody>
          <a:bodyPr>
            <a:normAutofit fontScale="90000"/>
          </a:bodyPr>
          <a:lstStyle/>
          <a:p>
            <a:r>
              <a:rPr lang="es-ES" dirty="0"/>
              <a:t>Agenda</a:t>
            </a:r>
            <a:br>
              <a:rPr lang="es-ES" dirty="0"/>
            </a:br>
            <a:br>
              <a:rPr lang="es-ES" dirty="0"/>
            </a:br>
            <a:br>
              <a:rPr lang="es-ES" sz="2200" dirty="0"/>
            </a:br>
            <a:r>
              <a:rPr lang="es-ES" sz="2200" dirty="0"/>
              <a:t>Gobernanza en Pandemia: 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América Latina </a:t>
            </a:r>
            <a:r>
              <a:rPr lang="es-ES" sz="2200" dirty="0"/>
              <a:t>entre 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exceso</a:t>
            </a:r>
            <a:r>
              <a:rPr lang="es-ES" sz="2200" dirty="0"/>
              <a:t> de deseos, 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pocas</a:t>
            </a:r>
            <a:r>
              <a:rPr lang="es-ES" sz="2200" dirty="0"/>
              <a:t> voluntades y 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ausencia</a:t>
            </a:r>
            <a:r>
              <a:rPr lang="es-ES" sz="2200" dirty="0"/>
              <a:t> de mandatos.</a:t>
            </a:r>
            <a:br>
              <a:rPr lang="es-CO" sz="2200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0A5D8F-7748-519D-5605-12639E7F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534" y="3299691"/>
            <a:ext cx="7469139" cy="3880773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Un tema ladrillo, </a:t>
            </a:r>
            <a:r>
              <a:rPr lang="es-ES" sz="2400" dirty="0"/>
              <a:t>repaso de lecturas y de problemas</a:t>
            </a:r>
          </a:p>
          <a:p>
            <a:pPr>
              <a:buAutoNum type="arabicPeriod"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Deseos de adolescencia,</a:t>
            </a:r>
            <a:r>
              <a:rPr lang="es-ES" sz="2400" dirty="0"/>
              <a:t> dispersión y poca coordinación </a:t>
            </a:r>
          </a:p>
          <a:p>
            <a:pPr>
              <a:buAutoNum type="arabicPeriod"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Adultos responsables,</a:t>
            </a:r>
            <a:r>
              <a:rPr lang="es-ES" sz="2400" dirty="0"/>
              <a:t> proyectos, agenda común y recursos</a:t>
            </a:r>
            <a:endParaRPr lang="es-CO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F84713-6E9B-25A2-A456-F36E39900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514" y="0"/>
            <a:ext cx="3830486" cy="112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79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6AC9272-6F76-7746-EAE7-44CA50EB0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70" y="881448"/>
            <a:ext cx="6121829" cy="454316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7804F5F-B515-9A76-C845-177EE524A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89" y="2155882"/>
            <a:ext cx="11873821" cy="358177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3FC2542-5EF7-09A6-6ADF-7F394B77C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188" y="0"/>
            <a:ext cx="2666812" cy="7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65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C469-33A7-0B65-0524-4C8E6FD06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08" y="3028155"/>
            <a:ext cx="4699000" cy="801689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Las formas en que la raza, el género y otras identidades sociales convergen pueden afectar</a:t>
            </a:r>
            <a:endParaRPr lang="en-IT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D88B96-CD9D-E897-70D6-60E1C6B1782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163786" y="228600"/>
          <a:ext cx="8588828" cy="5976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D5EF3DE-4FFC-F76A-C1DE-5DDA2D42734A}"/>
              </a:ext>
            </a:extLst>
          </p:cNvPr>
          <p:cNvSpPr txBox="1"/>
          <p:nvPr/>
        </p:nvSpPr>
        <p:spPr>
          <a:xfrm>
            <a:off x="385894" y="1224793"/>
            <a:ext cx="4556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1800" b="1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Ready-to-use clinical trial</a:t>
            </a:r>
            <a:r>
              <a:rPr lang="en-US" sz="1800" b="1" i="0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&amp; </a:t>
            </a:r>
            <a:r>
              <a:rPr lang="en-US" sz="1800" b="1" i="0" dirty="0" err="1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pharmacoepidemiological</a:t>
            </a:r>
            <a:r>
              <a:rPr lang="en-US" sz="1800" b="1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 networks,</a:t>
            </a:r>
            <a:r>
              <a:rPr lang="en-US" sz="1800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 conducting public-health-focused trials </a:t>
            </a:r>
          </a:p>
          <a:p>
            <a:pPr marL="0" indent="0" algn="l">
              <a:buNone/>
            </a:pP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84B2148-230D-C9C1-0CFA-ED0234C064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188" y="0"/>
            <a:ext cx="2666812" cy="78053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EA83B13-05C8-B6C0-F39E-ED9D98EA16D1}"/>
              </a:ext>
            </a:extLst>
          </p:cNvPr>
          <p:cNvSpPr txBox="1"/>
          <p:nvPr/>
        </p:nvSpPr>
        <p:spPr>
          <a:xfrm>
            <a:off x="3641124" y="6381252"/>
            <a:ext cx="7430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Tomado de Maurizia </a:t>
            </a:r>
            <a:r>
              <a:rPr lang="es-CO" sz="1100" b="1" dirty="0" err="1"/>
              <a:t>Mezza</a:t>
            </a:r>
            <a:r>
              <a:rPr lang="es-CO" sz="1100" b="1" dirty="0"/>
              <a:t>. PhD (c). </a:t>
            </a:r>
            <a:r>
              <a:rPr lang="en-IT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Antropologia M</a:t>
            </a:r>
            <a:r>
              <a:rPr lang="es-CO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IT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dica</a:t>
            </a:r>
            <a:r>
              <a:rPr lang="es-CO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T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de Amsterdam</a:t>
            </a:r>
            <a:r>
              <a:rPr lang="es-CO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Temas emergentes en </a:t>
            </a:r>
            <a:r>
              <a:rPr lang="es-CO" sz="11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farmacoepidemiología</a:t>
            </a:r>
            <a:r>
              <a:rPr lang="es-CO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Cátedra Universidad Nacional de Colombia. 2023.</a:t>
            </a:r>
            <a:endParaRPr lang="en-IT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0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4D7F7-9953-54F6-092B-181FA11F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1255927"/>
            <a:ext cx="3415364" cy="48874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dirty="0"/>
              <a:t>Caso</a:t>
            </a:r>
            <a:r>
              <a:rPr lang="en-US" sz="3700" dirty="0"/>
              <a:t>: </a:t>
            </a:r>
            <a:br>
              <a:rPr lang="en-US" sz="3700" dirty="0"/>
            </a:br>
            <a:r>
              <a:rPr lang="en-US" sz="3700" dirty="0" err="1"/>
              <a:t>los</a:t>
            </a:r>
            <a:r>
              <a:rPr lang="en-US" sz="3700" dirty="0"/>
              <a:t> </a:t>
            </a:r>
            <a:r>
              <a:rPr lang="en-US" sz="3700" dirty="0" err="1"/>
              <a:t>desórdenes</a:t>
            </a:r>
            <a:r>
              <a:rPr lang="en-US" sz="3700" dirty="0"/>
              <a:t> </a:t>
            </a:r>
            <a:r>
              <a:rPr lang="en-US" sz="3700" dirty="0" err="1"/>
              <a:t>menstruales</a:t>
            </a:r>
            <a:r>
              <a:rPr lang="en-US" sz="3700" dirty="0"/>
              <a:t> </a:t>
            </a:r>
            <a:r>
              <a:rPr lang="en-US" sz="3700" dirty="0" err="1"/>
              <a:t>después</a:t>
            </a:r>
            <a:r>
              <a:rPr lang="en-US" sz="3700" dirty="0"/>
              <a:t> de la </a:t>
            </a:r>
            <a:r>
              <a:rPr lang="en-US" sz="3700" dirty="0" err="1"/>
              <a:t>vacunación</a:t>
            </a:r>
            <a:r>
              <a:rPr lang="en-US" sz="3700" dirty="0"/>
              <a:t> contra </a:t>
            </a:r>
            <a:r>
              <a:rPr lang="en-US" sz="3700" dirty="0" err="1"/>
              <a:t>el</a:t>
            </a:r>
            <a:r>
              <a:rPr lang="en-US" sz="3700" dirty="0"/>
              <a:t>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A0516-F5CB-747C-D7FD-F9C7C40BA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83675" y="1632166"/>
            <a:ext cx="5990055" cy="4906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/>
            <a:r>
              <a:rPr lang="en-US" dirty="0">
                <a:effectLst/>
              </a:rPr>
              <a:t>El </a:t>
            </a:r>
            <a:r>
              <a:rPr lang="en-US" b="1" dirty="0">
                <a:effectLst/>
              </a:rPr>
              <a:t>28 de </a:t>
            </a:r>
            <a:r>
              <a:rPr lang="en-US" b="1" dirty="0" err="1">
                <a:effectLst/>
              </a:rPr>
              <a:t>octubre</a:t>
            </a:r>
            <a:r>
              <a:rPr lang="en-US" b="1" dirty="0">
                <a:effectLst/>
              </a:rPr>
              <a:t> de 2022</a:t>
            </a:r>
            <a:r>
              <a:rPr lang="en-US" dirty="0">
                <a:effectLst/>
              </a:rPr>
              <a:t>, la </a:t>
            </a:r>
            <a:r>
              <a:rPr lang="en-US" dirty="0" err="1">
                <a:effectLst/>
              </a:rPr>
              <a:t>Ema</a:t>
            </a:r>
            <a:r>
              <a:rPr lang="en-US" dirty="0">
                <a:effectLst/>
              </a:rPr>
              <a:t> ha </a:t>
            </a:r>
            <a:r>
              <a:rPr lang="en-US" dirty="0" err="1">
                <a:effectLst/>
              </a:rPr>
              <a:t>incluido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</a:t>
            </a:r>
            <a:r>
              <a:rPr lang="en-US" dirty="0">
                <a:effectLst/>
              </a:rPr>
              <a:t> sangrado menstrual </a:t>
            </a:r>
            <a:r>
              <a:rPr lang="en-US" dirty="0" err="1">
                <a:effectLst/>
              </a:rPr>
              <a:t>abundante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como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efecto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secundario</a:t>
            </a:r>
            <a:r>
              <a:rPr lang="en-US" dirty="0">
                <a:effectLst/>
              </a:rPr>
              <a:t> "de </a:t>
            </a:r>
            <a:r>
              <a:rPr lang="en-US" dirty="0" err="1">
                <a:effectLst/>
              </a:rPr>
              <a:t>frecuencia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desconocida</a:t>
            </a:r>
            <a:r>
              <a:rPr lang="en-US" dirty="0">
                <a:effectLst/>
              </a:rPr>
              <a:t>” de las </a:t>
            </a:r>
            <a:r>
              <a:rPr lang="en-US" dirty="0" err="1">
                <a:effectLst/>
              </a:rPr>
              <a:t>vacunas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ARNm</a:t>
            </a:r>
            <a:r>
              <a:rPr lang="en-US" dirty="0">
                <a:effectLst/>
              </a:rPr>
              <a:t> de Pfizer y Moderna. </a:t>
            </a:r>
          </a:p>
          <a:p>
            <a:pPr marL="457200"/>
            <a:r>
              <a:rPr lang="en-US" dirty="0" err="1">
                <a:effectLst/>
              </a:rPr>
              <a:t>Afortunadamente</a:t>
            </a:r>
            <a:r>
              <a:rPr lang="en-US" dirty="0">
                <a:effectLst/>
              </a:rPr>
              <a:t> la </a:t>
            </a:r>
            <a:r>
              <a:rPr lang="en-US" dirty="0" err="1">
                <a:effectLst/>
              </a:rPr>
              <a:t>evidencia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sugiere</a:t>
            </a:r>
            <a:r>
              <a:rPr lang="en-US" dirty="0">
                <a:effectLst/>
              </a:rPr>
              <a:t> que </a:t>
            </a:r>
            <a:r>
              <a:rPr lang="en-US" dirty="0" err="1">
                <a:effectLst/>
              </a:rPr>
              <a:t>estos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cambios</a:t>
            </a:r>
            <a:r>
              <a:rPr lang="en-US" dirty="0">
                <a:effectLst/>
              </a:rPr>
              <a:t> no </a:t>
            </a:r>
            <a:r>
              <a:rPr lang="en-US" dirty="0" err="1">
                <a:effectLst/>
              </a:rPr>
              <a:t>tienen</a:t>
            </a:r>
            <a:r>
              <a:rPr lang="en-US" dirty="0">
                <a:effectLst/>
              </a:rPr>
              <a:t> un </a:t>
            </a:r>
            <a:r>
              <a:rPr lang="en-US" dirty="0" err="1">
                <a:effectLst/>
              </a:rPr>
              <a:t>impacto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sobre</a:t>
            </a:r>
            <a:r>
              <a:rPr lang="en-US" dirty="0">
                <a:effectLst/>
              </a:rPr>
              <a:t> la </a:t>
            </a:r>
            <a:r>
              <a:rPr lang="en-US" dirty="0" err="1">
                <a:effectLst/>
              </a:rPr>
              <a:t>fertilidad</a:t>
            </a:r>
            <a:r>
              <a:rPr lang="en-US" dirty="0">
                <a:effectLst/>
              </a:rPr>
              <a:t> y son de </a:t>
            </a:r>
            <a:r>
              <a:rPr lang="en-US" dirty="0" err="1">
                <a:effectLst/>
              </a:rPr>
              <a:t>corto-plazo</a:t>
            </a:r>
            <a:r>
              <a:rPr lang="en-US" dirty="0">
                <a:effectLst/>
              </a:rPr>
              <a:t>.</a:t>
            </a:r>
          </a:p>
          <a:p>
            <a:pPr marL="457200"/>
            <a:r>
              <a:rPr lang="en-US" dirty="0" err="1"/>
              <a:t>Todavia</a:t>
            </a:r>
            <a:r>
              <a:rPr lang="en-US" dirty="0"/>
              <a:t> no hay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vacunas</a:t>
            </a:r>
            <a:r>
              <a:rPr lang="en-US" dirty="0"/>
              <a:t> covid-19</a:t>
            </a:r>
          </a:p>
          <a:p>
            <a:pPr marL="457200"/>
            <a:r>
              <a:rPr lang="en-US" dirty="0" err="1"/>
              <a:t>Todavia</a:t>
            </a:r>
            <a:r>
              <a:rPr lang="en-US" dirty="0"/>
              <a:t> no hay </a:t>
            </a:r>
            <a:r>
              <a:rPr lang="en-US" dirty="0" err="1"/>
              <a:t>acuerdo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sintomas</a:t>
            </a:r>
            <a:r>
              <a:rPr lang="en-US" dirty="0"/>
              <a:t> que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afectado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ciclo</a:t>
            </a:r>
            <a:r>
              <a:rPr lang="en-US" dirty="0"/>
              <a:t> menstrual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214EAD-9660-CA4B-E050-87D634D982D2}"/>
              </a:ext>
            </a:extLst>
          </p:cNvPr>
          <p:cNvSpPr txBox="1"/>
          <p:nvPr/>
        </p:nvSpPr>
        <p:spPr>
          <a:xfrm>
            <a:off x="4613189" y="5156886"/>
            <a:ext cx="4308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highlight>
                  <a:srgbClr val="FFFF00"/>
                </a:highlight>
              </a:rPr>
              <a:t>Bases de datos compartidas, acceso a la información cruda de la investigación clínica como parte del derecho a la investigación clínica local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B4C440-915F-089E-7B1C-33437BE0D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188" y="0"/>
            <a:ext cx="2666812" cy="7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06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E9F157-71F3-EB5A-39C8-347E3E68C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5" y="63374"/>
            <a:ext cx="5021381" cy="686134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C147BC0-EBA4-FD16-AA7B-9E63AAA04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607" y="260497"/>
            <a:ext cx="6080315" cy="393778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AAD6C47-C589-EAD0-8A46-A38315A59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995" y="1886686"/>
            <a:ext cx="5728927" cy="37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09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8324202-907B-B89D-D66A-8FB1556DF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536" y="226803"/>
            <a:ext cx="5728927" cy="209370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2CE347E-DEFD-9B60-3580-86BAC7DC6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876" y="4618915"/>
            <a:ext cx="5856220" cy="169924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2FAC657-204B-0E9F-C094-74A8F8D52172}"/>
              </a:ext>
            </a:extLst>
          </p:cNvPr>
          <p:cNvSpPr txBox="1"/>
          <p:nvPr/>
        </p:nvSpPr>
        <p:spPr>
          <a:xfrm>
            <a:off x="370703" y="4423719"/>
            <a:ext cx="2669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highlight>
                  <a:srgbClr val="FFFF00"/>
                </a:highlight>
              </a:rPr>
              <a:t>La etnografía de los procesos de información y comunicación, la complejidad sobre quién define la verdad (falso dilema entre pensamiento crítico y posturas conspirativas)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C89F42C-293C-DFAE-CA8A-C78D8CFDF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07" y="2226281"/>
            <a:ext cx="5068950" cy="19342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5A7E12D-8ABA-58DE-1AE4-A09B1A56E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218" y="3016066"/>
            <a:ext cx="6773124" cy="114448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F8E6222-2D99-8EAB-5242-DD1C64519C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188" y="0"/>
            <a:ext cx="2666812" cy="7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89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E52EA-4DAA-6EA2-61E1-073DEEED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88" y="960582"/>
            <a:ext cx="9668085" cy="1320800"/>
          </a:xfrm>
        </p:spPr>
        <p:txBody>
          <a:bodyPr>
            <a:normAutofit fontScale="90000"/>
          </a:bodyPr>
          <a:lstStyle/>
          <a:p>
            <a:r>
              <a:rPr lang="es-CO" b="1" dirty="0">
                <a:solidFill>
                  <a:srgbClr val="07774B"/>
                </a:solidFill>
              </a:rPr>
              <a:t>Síntesis</a:t>
            </a:r>
            <a:br>
              <a:rPr lang="es-ES" dirty="0"/>
            </a:br>
            <a:br>
              <a:rPr lang="es-ES" dirty="0"/>
            </a:br>
            <a:br>
              <a:rPr lang="es-ES" sz="2200" dirty="0"/>
            </a:br>
            <a:r>
              <a:rPr lang="es-ES" sz="2200" dirty="0"/>
              <a:t>Gobernanza en Pandemia: 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América Latina </a:t>
            </a:r>
            <a:r>
              <a:rPr lang="es-ES" sz="2200" dirty="0"/>
              <a:t>entre 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exceso</a:t>
            </a:r>
            <a:r>
              <a:rPr lang="es-ES" sz="2200" dirty="0"/>
              <a:t> de deseos, 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pocas</a:t>
            </a:r>
            <a:r>
              <a:rPr lang="es-ES" sz="2200" dirty="0"/>
              <a:t> voluntades y </a:t>
            </a:r>
            <a:r>
              <a:rPr lang="es-ES" sz="2200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ausencia</a:t>
            </a:r>
            <a:r>
              <a:rPr lang="es-ES" sz="2200" dirty="0"/>
              <a:t> de mandatos.</a:t>
            </a:r>
            <a:br>
              <a:rPr lang="es-CO" sz="2200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0A5D8F-7748-519D-5605-12639E7F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3102" y="3319849"/>
            <a:ext cx="7280671" cy="3829690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Un tema ladrillo, </a:t>
            </a:r>
            <a:r>
              <a:rPr lang="es-ES" dirty="0"/>
              <a:t>repaso de lecturas y de problemas: </a:t>
            </a:r>
            <a:r>
              <a:rPr lang="es-ES" dirty="0">
                <a:solidFill>
                  <a:srgbClr val="07774B"/>
                </a:solidFill>
                <a:highlight>
                  <a:srgbClr val="00FFFF"/>
                </a:highlight>
              </a:rPr>
              <a:t>se puede digerir y seguirlo (</a:t>
            </a:r>
            <a:r>
              <a:rPr lang="es-ES" dirty="0" err="1">
                <a:solidFill>
                  <a:srgbClr val="07774B"/>
                </a:solidFill>
                <a:highlight>
                  <a:srgbClr val="00FFFF"/>
                </a:highlight>
              </a:rPr>
              <a:t>Els</a:t>
            </a:r>
            <a:r>
              <a:rPr lang="es-ES" dirty="0">
                <a:solidFill>
                  <a:srgbClr val="07774B"/>
                </a:solidFill>
                <a:highlight>
                  <a:srgbClr val="00FFFF"/>
                </a:highlight>
              </a:rPr>
              <a:t> </a:t>
            </a:r>
            <a:r>
              <a:rPr lang="es-ES" dirty="0" err="1">
                <a:solidFill>
                  <a:srgbClr val="07774B"/>
                </a:solidFill>
                <a:highlight>
                  <a:srgbClr val="00FFFF"/>
                </a:highlight>
              </a:rPr>
              <a:t>Torreele</a:t>
            </a:r>
            <a:r>
              <a:rPr lang="es-ES" dirty="0">
                <a:solidFill>
                  <a:srgbClr val="07774B"/>
                </a:solidFill>
                <a:highlight>
                  <a:srgbClr val="00FFFF"/>
                </a:highlight>
              </a:rPr>
              <a:t>, CP, DIME, </a:t>
            </a:r>
            <a:r>
              <a:rPr lang="es-ES" dirty="0" err="1">
                <a:solidFill>
                  <a:srgbClr val="07774B"/>
                </a:solidFill>
                <a:highlight>
                  <a:srgbClr val="00FFFF"/>
                </a:highlight>
              </a:rPr>
              <a:t>Dejusticia</a:t>
            </a:r>
            <a:r>
              <a:rPr lang="es-ES" dirty="0">
                <a:solidFill>
                  <a:srgbClr val="07774B"/>
                </a:solidFill>
                <a:highlight>
                  <a:srgbClr val="00FFFF"/>
                </a:highlight>
              </a:rPr>
              <a:t>, South Centre, Vacunas para la gente, OXFAM).</a:t>
            </a:r>
          </a:p>
          <a:p>
            <a:pPr>
              <a:buAutoNum type="arabicPeriod"/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Deseos de adolescencia,</a:t>
            </a:r>
            <a:r>
              <a:rPr lang="es-ES" dirty="0"/>
              <a:t> dispersión y poca coordinación: </a:t>
            </a:r>
            <a:r>
              <a:rPr lang="es-ES" dirty="0">
                <a:solidFill>
                  <a:srgbClr val="07774B"/>
                </a:solidFill>
                <a:highlight>
                  <a:srgbClr val="00FFFF"/>
                </a:highlight>
              </a:rPr>
              <a:t>un buen inventario y menos diagnósticos.</a:t>
            </a:r>
          </a:p>
          <a:p>
            <a:pPr>
              <a:buAutoNum type="arabicPeriod"/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Adultos responsables,</a:t>
            </a:r>
            <a:r>
              <a:rPr lang="es-ES" dirty="0"/>
              <a:t> proyectos, agenda común y recursos: </a:t>
            </a:r>
            <a:r>
              <a:rPr lang="es-ES" dirty="0">
                <a:solidFill>
                  <a:srgbClr val="07774B"/>
                </a:solidFill>
                <a:highlight>
                  <a:srgbClr val="00FFFF"/>
                </a:highlight>
              </a:rPr>
              <a:t>decisiones de gobierno, papel de la banca internacional y otros organismos, una agenda diplomática de América Latina en Naciones Unidas.</a:t>
            </a:r>
            <a:endParaRPr lang="es-CO" dirty="0">
              <a:solidFill>
                <a:srgbClr val="07774B"/>
              </a:solidFill>
              <a:highlight>
                <a:srgbClr val="00FFFF"/>
              </a:highligh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317493-9839-3793-75A2-BF510F0E2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188" y="0"/>
            <a:ext cx="2666812" cy="7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6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DC4CC-6CF0-6ED4-7EC8-B1B0F4D5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82" y="526472"/>
            <a:ext cx="5745018" cy="637309"/>
          </a:xfrm>
        </p:spPr>
        <p:txBody>
          <a:bodyPr>
            <a:noAutofit/>
          </a:bodyPr>
          <a:lstStyle/>
          <a:p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Un tema ladrillo, </a:t>
            </a:r>
            <a:r>
              <a:rPr lang="es-ES" sz="1800" dirty="0"/>
              <a:t>repaso de lecturas y de problemas</a:t>
            </a:r>
            <a:br>
              <a:rPr lang="es-ES" sz="1800" dirty="0"/>
            </a:br>
            <a:endParaRPr lang="es-CO" sz="18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7D0FBB-363C-0DD1-8CE7-43648175A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491" y="1297349"/>
            <a:ext cx="4553527" cy="4628196"/>
          </a:xfrm>
        </p:spPr>
        <p:txBody>
          <a:bodyPr>
            <a:normAutofit fontScale="55000" lnSpcReduction="20000"/>
          </a:bodyPr>
          <a:lstStyle/>
          <a:p>
            <a:r>
              <a:rPr lang="es-ES" sz="2900" dirty="0"/>
              <a:t>Problemas</a:t>
            </a:r>
          </a:p>
          <a:p>
            <a:pPr lvl="1"/>
            <a:endParaRPr lang="es-ES" sz="2600" dirty="0"/>
          </a:p>
          <a:p>
            <a:pPr marL="971550" lvl="1" indent="-514350">
              <a:buFont typeface="+mj-lt"/>
              <a:buAutoNum type="arabicPeriod"/>
            </a:pPr>
            <a:r>
              <a:rPr lang="es-ES" sz="2600" dirty="0"/>
              <a:t>Inequidad grotesca en mortalidad, daños sociales, atención, acceso a tratamientos y vacunas.</a:t>
            </a:r>
          </a:p>
          <a:p>
            <a:pPr marL="971550" lvl="1" indent="-514350">
              <a:buFont typeface="+mj-lt"/>
              <a:buAutoNum type="arabicPeriod"/>
            </a:pPr>
            <a:endParaRPr lang="es-ES" sz="2600" dirty="0"/>
          </a:p>
          <a:p>
            <a:pPr marL="971550" lvl="1" indent="-514350">
              <a:buFont typeface="+mj-lt"/>
              <a:buAutoNum type="arabicPeriod"/>
            </a:pPr>
            <a:r>
              <a:rPr lang="es-ES" sz="2600" dirty="0"/>
              <a:t>Desarrollo científico y médico prisionero de la propiedad del conocimiento (patentes y secretos industriales)</a:t>
            </a:r>
          </a:p>
          <a:p>
            <a:pPr marL="971550" lvl="1" indent="-514350">
              <a:buFont typeface="+mj-lt"/>
              <a:buAutoNum type="arabicPeriod"/>
            </a:pPr>
            <a:endParaRPr lang="es-ES" sz="2600" dirty="0"/>
          </a:p>
          <a:p>
            <a:pPr marL="971550" lvl="1" indent="-514350">
              <a:buFont typeface="+mj-lt"/>
              <a:buAutoNum type="arabicPeriod"/>
            </a:pPr>
            <a:r>
              <a:rPr lang="es-ES" sz="2600" dirty="0"/>
              <a:t>Infraestructura y capacidades de investigación y producción débiles o ausentes en la región.</a:t>
            </a:r>
          </a:p>
          <a:p>
            <a:pPr marL="971550" lvl="1" indent="-514350">
              <a:buFont typeface="+mj-lt"/>
              <a:buAutoNum type="arabicPeriod"/>
            </a:pPr>
            <a:endParaRPr lang="es-ES" sz="2600" dirty="0"/>
          </a:p>
          <a:p>
            <a:pPr marL="971550" lvl="1" indent="-514350">
              <a:buFont typeface="+mj-lt"/>
              <a:buAutoNum type="arabicPeriod"/>
            </a:pPr>
            <a:r>
              <a:rPr lang="es-ES" sz="2600" dirty="0"/>
              <a:t>Descoordinación y dispersión en la respuesta.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sz="2600" dirty="0"/>
              <a:t>La complejidad de gestionar los excesos de información, la diversidad cultural y la  autonomía individual.</a:t>
            </a:r>
            <a:endParaRPr lang="es-ES" dirty="0"/>
          </a:p>
          <a:p>
            <a:pPr lvl="1"/>
            <a:endParaRPr lang="es-ES" dirty="0"/>
          </a:p>
          <a:p>
            <a:pPr lvl="1"/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673ECA-455F-6572-E0DB-6D803B327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1418" y="166254"/>
            <a:ext cx="6040582" cy="4628195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Lecturas</a:t>
            </a:r>
            <a:endParaRPr lang="es-ES" sz="2000" dirty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endParaRPr lang="es-ES" sz="12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SzPct val="112000"/>
              <a:buNone/>
            </a:pPr>
            <a:r>
              <a:rPr lang="en-US" sz="1200" b="1" i="0" dirty="0">
                <a:solidFill>
                  <a:schemeClr val="accent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1. Stopping epidemics when and where they occur (</a:t>
            </a:r>
            <a:r>
              <a:rPr lang="es-CO" sz="12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Els</a:t>
            </a:r>
            <a:r>
              <a:rPr lang="es-CO" sz="1200" b="1" i="0" dirty="0">
                <a:solidFill>
                  <a:schemeClr val="accent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s-CO" sz="12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Torreele</a:t>
            </a:r>
            <a:r>
              <a:rPr lang="es-CO" sz="1200" b="1" i="0" dirty="0">
                <a:solidFill>
                  <a:schemeClr val="accent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 et al</a:t>
            </a:r>
            <a:r>
              <a:rPr lang="en-US" sz="1200" b="1" i="0" dirty="0">
                <a:solidFill>
                  <a:schemeClr val="accent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pPr marL="0" indent="0">
              <a:buSzPct val="112000"/>
              <a:buNone/>
            </a:pPr>
            <a:r>
              <a:rPr lang="en-US" sz="1200" b="0" i="0" dirty="0">
                <a:solidFill>
                  <a:schemeClr val="accent2">
                    <a:lumMod val="75000"/>
                  </a:schemeClr>
                </a:solidFill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https://www.thelancet.com/journals/lancet/article/PIIS0140-6736(23)00015-6/fulltext</a:t>
            </a:r>
            <a:endParaRPr lang="en-US" sz="1200" b="0" i="0" dirty="0">
              <a:solidFill>
                <a:schemeClr val="accent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SzPct val="112000"/>
              <a:buNone/>
            </a:pPr>
            <a:r>
              <a:rPr lang="es-ES" sz="1200" b="1" dirty="0">
                <a:solidFill>
                  <a:schemeClr val="accent2">
                    <a:lumMod val="75000"/>
                  </a:schemeClr>
                </a:solidFill>
              </a:rPr>
              <a:t>2. COVIID-19 Y VACUNACIÓN EN AMÉRICA LATINA Y EL CARIBE: DESAFÍOS, NECESIDADES Y OPORTUNIDADES (Marcela Vélez con colaboración CP –Claudia Vaca y Juanita Vahos-) </a:t>
            </a:r>
          </a:p>
          <a:p>
            <a:pPr marL="0" indent="0">
              <a:buSzPct val="112000"/>
              <a:buNone/>
            </a:pPr>
            <a:r>
              <a:rPr lang="en-US" sz="1200" b="0" i="0" dirty="0">
                <a:solidFill>
                  <a:schemeClr val="accent2">
                    <a:lumMod val="75000"/>
                  </a:schemeClr>
                </a:solidFill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https://pdime.s3.sa-east-1.amazonaws.com/media/documents/78377spa.pdf</a:t>
            </a:r>
            <a:endParaRPr lang="es-ES" sz="1200" b="0" i="0" dirty="0">
              <a:solidFill>
                <a:schemeClr val="accent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SzPct val="112000"/>
              <a:buNone/>
            </a:pPr>
            <a:r>
              <a:rPr lang="es-ES" sz="1200" b="1" dirty="0">
                <a:solidFill>
                  <a:schemeClr val="accent2">
                    <a:lumMod val="75000"/>
                  </a:schemeClr>
                </a:solidFill>
                <a:latin typeface="Source Sans Pro" panose="020B0503030403020204" pitchFamily="34" charset="0"/>
              </a:rPr>
              <a:t>3. </a:t>
            </a:r>
            <a:r>
              <a:rPr lang="es-ES" sz="1200" b="1" i="0" dirty="0">
                <a:solidFill>
                  <a:schemeClr val="accent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Lineamientos y propuestas para un plan de autosuficiencia sanitaria para América Latina y el Caribe (CEPAL)</a:t>
            </a:r>
          </a:p>
          <a:p>
            <a:pPr marL="0" indent="0">
              <a:buSzPct val="112000"/>
              <a:buNone/>
            </a:pPr>
            <a:r>
              <a:rPr lang="en-US" sz="1200" b="0" i="0" dirty="0">
                <a:solidFill>
                  <a:schemeClr val="accent2">
                    <a:lumMod val="75000"/>
                  </a:schemeClr>
                </a:solidFill>
                <a:effectLst/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https://www.cepal.org/es/publicaciones/47252-lineamientos-propuestas-un-plan-autosuficiencia-sanitaria-america-latina-caribe</a:t>
            </a:r>
            <a:endParaRPr lang="en-US" sz="1200" b="0" i="0" dirty="0">
              <a:solidFill>
                <a:schemeClr val="accent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SzPct val="112000"/>
              <a:buNone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Source Sans Pro" panose="020B0503030403020204" pitchFamily="34" charset="0"/>
              </a:rPr>
              <a:t>4. </a:t>
            </a:r>
            <a:r>
              <a:rPr lang="es-ES" sz="1200" b="1" i="0" dirty="0">
                <a:solidFill>
                  <a:schemeClr val="accent2">
                    <a:lumMod val="75000"/>
                  </a:schemeClr>
                </a:solidFill>
                <a:effectLst/>
                <a:latin typeface="Ancizar serif"/>
              </a:rPr>
              <a:t>Descripción y caracterización de la investigación clínica en América Latina entre 2011 y 2021 (Juanita Vahos con colaboración CP-Claudia Vaca y Carlos Durán-)</a:t>
            </a:r>
          </a:p>
          <a:p>
            <a:pPr marL="0" indent="0">
              <a:buSzPct val="112000"/>
              <a:buNone/>
            </a:pPr>
            <a:r>
              <a:rPr lang="es-ES" sz="1200" i="0" dirty="0">
                <a:solidFill>
                  <a:schemeClr val="accent2">
                    <a:lumMod val="75000"/>
                  </a:schemeClr>
                </a:solidFill>
                <a:effectLst/>
                <a:latin typeface="Ancizar serif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https://repositorio.unal.edu.co/handle/unal/84155</a:t>
            </a:r>
            <a:endParaRPr lang="es-ES" sz="1200" i="0" dirty="0">
              <a:solidFill>
                <a:schemeClr val="accent2">
                  <a:lumMod val="75000"/>
                </a:schemeClr>
              </a:solidFill>
              <a:effectLst/>
              <a:latin typeface="Ancizar serif"/>
            </a:endParaRPr>
          </a:p>
          <a:p>
            <a:pPr marL="0" indent="0">
              <a:buSzPct val="112000"/>
              <a:buNone/>
            </a:pPr>
            <a:r>
              <a:rPr lang="es-ES" sz="1200" b="1" i="0" dirty="0">
                <a:solidFill>
                  <a:schemeClr val="accent2">
                    <a:lumMod val="75000"/>
                  </a:schemeClr>
                </a:solidFill>
                <a:effectLst/>
                <a:latin typeface="Titulares OXFAM"/>
              </a:rPr>
              <a:t>5. Situación de la Inmunización contra la Covid-19 en Población en Situación de Vulnerabilidad en Colombia (OXFAM, MÉDICOS DEL MUNDO Y CP)</a:t>
            </a:r>
          </a:p>
          <a:p>
            <a:pPr marL="0" indent="0">
              <a:buSzPct val="112000"/>
              <a:buNone/>
            </a:pPr>
            <a:r>
              <a:rPr lang="es-ES" sz="1200" dirty="0">
                <a:solidFill>
                  <a:schemeClr val="accent2">
                    <a:lumMod val="75000"/>
                  </a:schemeClr>
                </a:solidFill>
                <a:latin typeface="Ancizar serif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https://www.oxfamcolombia.org/bilbioteca/2023/03/Informe_situacion-de-la-inmunizacion-contra-la-Covid-19.pdf</a:t>
            </a:r>
            <a:endParaRPr lang="es-ES" sz="1200" dirty="0">
              <a:solidFill>
                <a:schemeClr val="accent2">
                  <a:lumMod val="75000"/>
                </a:schemeClr>
              </a:solidFill>
              <a:latin typeface="Ancizar serif"/>
            </a:endParaRPr>
          </a:p>
          <a:p>
            <a:pPr marL="0" indent="0">
              <a:buSzPct val="112000"/>
              <a:buNone/>
            </a:pPr>
            <a:r>
              <a:rPr lang="es-ES" sz="1200" b="1" dirty="0">
                <a:solidFill>
                  <a:schemeClr val="accent2"/>
                </a:solidFill>
                <a:latin typeface="Ancizar serif"/>
              </a:rPr>
              <a:t>6. </a:t>
            </a:r>
            <a:r>
              <a:rPr lang="en-US" sz="1200" b="1" dirty="0">
                <a:solidFill>
                  <a:schemeClr val="accent2"/>
                </a:solidFill>
              </a:rPr>
              <a:t>Assessing the State of Play in the WHO Pandemic Instrument Negotiations (south </a:t>
            </a:r>
            <a:r>
              <a:rPr lang="en-US" sz="1200" b="1" dirty="0" err="1">
                <a:solidFill>
                  <a:schemeClr val="accent2"/>
                </a:solidFill>
              </a:rPr>
              <a:t>centre</a:t>
            </a:r>
            <a:r>
              <a:rPr lang="en-US" sz="1200" b="1" dirty="0">
                <a:solidFill>
                  <a:schemeClr val="accent2"/>
                </a:solidFill>
              </a:rPr>
              <a:t>)</a:t>
            </a:r>
          </a:p>
          <a:p>
            <a:pPr marL="0" indent="0">
              <a:buSzPct val="112000"/>
              <a:buNone/>
            </a:pPr>
            <a:r>
              <a:rPr lang="es-ES" sz="1200" dirty="0">
                <a:solidFill>
                  <a:schemeClr val="accent2"/>
                </a:solidFill>
                <a:latin typeface="Ancizar serif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https://www.southcentre.int/wp-content/uploads/2023/07/PB121_Assessing-the-State-of-Play-in-the-WHO-Pandemic-Instrument-Negotiations_EN.pdf</a:t>
            </a:r>
            <a:endParaRPr lang="es-ES" sz="1200" dirty="0">
              <a:solidFill>
                <a:schemeClr val="accent2"/>
              </a:solidFill>
              <a:latin typeface="Ancizar serif"/>
            </a:endParaRPr>
          </a:p>
          <a:p>
            <a:pPr marL="0" indent="0">
              <a:buSzPct val="112000"/>
              <a:buNone/>
            </a:pPr>
            <a:r>
              <a:rPr lang="es-ES" sz="1200" b="1" dirty="0">
                <a:solidFill>
                  <a:schemeClr val="accent2"/>
                </a:solidFill>
                <a:latin typeface="Ancizar serif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Proyecto DIME</a:t>
            </a:r>
          </a:p>
          <a:p>
            <a:pPr marL="0" indent="0">
              <a:buSzPct val="112000"/>
              <a:buNone/>
            </a:pPr>
            <a:r>
              <a:rPr lang="es-ES" sz="1200" dirty="0">
                <a:solidFill>
                  <a:schemeClr val="accent2"/>
                </a:solidFill>
                <a:latin typeface="Ancizar serif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http://www.proyectodime.info/apex/f?p=355:6</a:t>
            </a:r>
            <a:endParaRPr lang="es-ES" sz="1200" dirty="0">
              <a:solidFill>
                <a:schemeClr val="accent2"/>
              </a:solidFill>
              <a:latin typeface="Ancizar serif"/>
            </a:endParaRPr>
          </a:p>
          <a:p>
            <a:pPr marL="0" indent="0">
              <a:buSzPct val="112000"/>
              <a:buNone/>
            </a:pPr>
            <a:endParaRPr lang="es-ES" sz="1200" dirty="0">
              <a:solidFill>
                <a:schemeClr val="accent2">
                  <a:lumMod val="75000"/>
                </a:schemeClr>
              </a:solidFill>
              <a:latin typeface="Ancizar serif"/>
            </a:endParaRPr>
          </a:p>
          <a:p>
            <a:pPr marL="0" indent="0">
              <a:buSzPct val="112000"/>
              <a:buNone/>
            </a:pPr>
            <a:endParaRPr lang="es-ES" sz="1200" b="1" dirty="0">
              <a:solidFill>
                <a:schemeClr val="accent2">
                  <a:lumMod val="75000"/>
                </a:schemeClr>
              </a:solidFill>
              <a:latin typeface="Ancizar serif"/>
            </a:endParaRPr>
          </a:p>
          <a:p>
            <a:pPr marL="0" indent="0">
              <a:buSzPct val="112000"/>
              <a:buNone/>
            </a:pPr>
            <a:endParaRPr lang="es-ES" sz="1200" b="1" dirty="0">
              <a:solidFill>
                <a:schemeClr val="accent2">
                  <a:lumMod val="75000"/>
                </a:schemeClr>
              </a:solidFill>
              <a:latin typeface="Ancizar serif"/>
            </a:endParaRPr>
          </a:p>
          <a:p>
            <a:pPr>
              <a:buSzPct val="112000"/>
              <a:buFont typeface="+mj-lt"/>
              <a:buAutoNum type="arabicPeriod"/>
            </a:pPr>
            <a:endParaRPr lang="es-ES" sz="1200" b="1" i="0" dirty="0">
              <a:solidFill>
                <a:schemeClr val="accent2">
                  <a:lumMod val="75000"/>
                </a:schemeClr>
              </a:solidFill>
              <a:effectLst/>
              <a:latin typeface="Ancizar serif"/>
            </a:endParaRPr>
          </a:p>
          <a:p>
            <a:pPr>
              <a:buSzPct val="112000"/>
              <a:buFont typeface="+mj-lt"/>
              <a:buAutoNum type="arabicPeriod"/>
            </a:pPr>
            <a:endParaRPr lang="es-ES" sz="1200" b="1" i="0" dirty="0">
              <a:solidFill>
                <a:schemeClr val="accent2">
                  <a:lumMod val="75000"/>
                </a:schemeClr>
              </a:solidFill>
              <a:effectLst/>
              <a:latin typeface="Ancizar serif"/>
            </a:endParaRPr>
          </a:p>
          <a:p>
            <a:pPr>
              <a:buSzPct val="92000"/>
              <a:buFont typeface="+mj-lt"/>
              <a:buAutoNum type="arabicPeriod"/>
            </a:pPr>
            <a:endParaRPr lang="en-US" sz="1200" b="0" i="0" dirty="0">
              <a:solidFill>
                <a:schemeClr val="accent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>
              <a:buFont typeface="+mj-lt"/>
              <a:buAutoNum type="arabicPeriod"/>
            </a:pPr>
            <a:endParaRPr lang="en-US" sz="1200" b="0" i="0" dirty="0">
              <a:solidFill>
                <a:schemeClr val="accent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>
              <a:buFont typeface="+mj-lt"/>
              <a:buAutoNum type="arabicPeriod"/>
            </a:pPr>
            <a:endParaRPr lang="en-US" sz="1200" b="0" i="0" dirty="0">
              <a:solidFill>
                <a:schemeClr val="accent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s-ES" sz="1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s-CO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93DF59-121A-D317-C5B8-9327DCAB9F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5188" y="0"/>
            <a:ext cx="2666812" cy="7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2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53BC59-2F89-D4F1-6432-DA439EEF0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218" y="2607156"/>
            <a:ext cx="3472873" cy="3304117"/>
          </a:xfrm>
        </p:spPr>
        <p:txBody>
          <a:bodyPr>
            <a:normAutofit lnSpcReduction="10000"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Visions, values, aims, and six essential building blocks of a new framework for a global commons approach to stop epidemics</a:t>
            </a:r>
            <a:endParaRPr lang="es-CO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E9BDC1-47EA-A923-2317-E4B8BEBF5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99346" y="148695"/>
            <a:ext cx="5708073" cy="6278418"/>
          </a:xfrm>
        </p:spPr>
        <p:txBody>
          <a:bodyPr>
            <a:normAutofit lnSpcReduction="10000"/>
          </a:bodyPr>
          <a:lstStyle/>
          <a:p>
            <a:r>
              <a:rPr lang="en-US" sz="14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Vision and values of the new framework for effective health innovation</a:t>
            </a:r>
            <a:endParaRPr lang="en-US" sz="1400" b="0" i="0" dirty="0">
              <a:solidFill>
                <a:srgbClr val="505050"/>
              </a:solidFill>
              <a:effectLst/>
              <a:latin typeface="Source Sans Pro" panose="020B0503030403020204" pitchFamily="34" charset="0"/>
            </a:endParaRPr>
          </a:p>
          <a:p>
            <a:endParaRPr lang="es-CO" sz="1400" dirty="0"/>
          </a:p>
          <a:p>
            <a:r>
              <a:rPr lang="en-US" sz="14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Aims of the new equitable global commons approach</a:t>
            </a:r>
            <a:endParaRPr lang="es-CO" sz="1400" b="1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endParaRPr lang="es-CO" sz="1400" b="1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algn="l"/>
            <a:r>
              <a:rPr lang="en-US" sz="14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Six essential building blocks for an effective PPR innovation ecosystem</a:t>
            </a:r>
            <a:endParaRPr lang="en-US" sz="1400" b="0" i="0" dirty="0">
              <a:solidFill>
                <a:srgbClr val="505050"/>
              </a:solidFill>
              <a:effectLst/>
              <a:latin typeface="Source Sans Pro" panose="020B0503030403020204" pitchFamily="34" charset="0"/>
            </a:endParaRPr>
          </a:p>
          <a:p>
            <a:pPr marL="0" indent="0" algn="l">
              <a:buNone/>
            </a:pPr>
            <a:r>
              <a:rPr lang="en-US" sz="14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•</a:t>
            </a:r>
            <a:r>
              <a:rPr lang="en-US" sz="1400" b="1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Regional research and development hubs</a:t>
            </a:r>
            <a:r>
              <a:rPr lang="en-US" sz="1400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 built around ready-to-adapt technology platforms for “last-mile innovation”</a:t>
            </a:r>
          </a:p>
          <a:p>
            <a:pPr marL="0" indent="0" algn="l">
              <a:buNone/>
            </a:pPr>
            <a:r>
              <a:rPr lang="en-US" sz="14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•</a:t>
            </a:r>
            <a:r>
              <a:rPr lang="en-US" sz="1400" b="1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Pre-negotiated financing and governance for </a:t>
            </a:r>
            <a:r>
              <a:rPr lang="en-US" sz="1400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research, development, and manufacturing, including ownership rules over technologies and commitments for availability and access following a common good approach</a:t>
            </a:r>
          </a:p>
          <a:p>
            <a:pPr marL="0" indent="0" algn="l">
              <a:buNone/>
            </a:pPr>
            <a:r>
              <a:rPr lang="en-US" sz="14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•</a:t>
            </a:r>
            <a:r>
              <a:rPr lang="en-US" sz="1400" b="1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Ready-to-use clinical trial</a:t>
            </a:r>
            <a:r>
              <a:rPr lang="en-US" sz="1400" b="1" i="0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 &amp; </a:t>
            </a:r>
            <a:r>
              <a:rPr lang="en-US" sz="1400" b="1" i="0" dirty="0" err="1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pharmacoepidemiological</a:t>
            </a:r>
            <a:r>
              <a:rPr lang="en-US" sz="1400" b="1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 networks,</a:t>
            </a:r>
            <a:r>
              <a:rPr lang="en-US" sz="1400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 conducting public-health-focused trials </a:t>
            </a:r>
          </a:p>
          <a:p>
            <a:pPr marL="0" indent="0" algn="l">
              <a:buNone/>
            </a:pPr>
            <a:r>
              <a:rPr lang="en-US" sz="14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•</a:t>
            </a:r>
            <a:r>
              <a:rPr lang="en-US" sz="1400" b="1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Ready-to-activate regional and subregional manufacturing capacity </a:t>
            </a:r>
            <a:r>
              <a:rPr lang="en-US" sz="1400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linked to the selected technology platforms </a:t>
            </a:r>
            <a:r>
              <a:rPr lang="en-US" sz="1400" b="1" i="0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&amp; flexible but rigorous regulation system</a:t>
            </a:r>
            <a:r>
              <a:rPr lang="en-US" sz="1400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 </a:t>
            </a:r>
          </a:p>
          <a:p>
            <a:pPr marL="0" indent="0" algn="l">
              <a:buNone/>
            </a:pPr>
            <a:r>
              <a:rPr lang="en-US" sz="14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•</a:t>
            </a:r>
            <a:r>
              <a:rPr lang="en-US" sz="1400" b="1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Continuous assessment of health needs </a:t>
            </a:r>
            <a:r>
              <a:rPr lang="en-US" sz="1400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to inform and guide the priority research and development agenda</a:t>
            </a:r>
          </a:p>
          <a:p>
            <a:pPr marL="0" indent="0" algn="l">
              <a:buNone/>
            </a:pPr>
            <a:r>
              <a:rPr lang="en-US" sz="14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•</a:t>
            </a:r>
            <a:r>
              <a:rPr lang="en-US" sz="1400" b="1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Coordinated allocation and supply</a:t>
            </a:r>
            <a:r>
              <a:rPr lang="en-US" sz="1400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 management that ensures equity at regional and subregional levels</a:t>
            </a:r>
          </a:p>
          <a:p>
            <a:pPr marL="0" indent="0" algn="l">
              <a:buNone/>
            </a:pPr>
            <a:endParaRPr lang="en-US" sz="1400" b="0" i="0" dirty="0">
              <a:solidFill>
                <a:srgbClr val="505050"/>
              </a:solidFill>
              <a:effectLst/>
              <a:latin typeface="Source Sans Pro" panose="020B0503030403020204" pitchFamily="34" charset="0"/>
            </a:endParaRPr>
          </a:p>
          <a:p>
            <a:pPr marL="0" indent="0" algn="l">
              <a:buNone/>
            </a:pPr>
            <a:r>
              <a:rPr lang="en-US" sz="1400" b="0" i="0" dirty="0">
                <a:solidFill>
                  <a:srgbClr val="505050"/>
                </a:solidFill>
                <a:effectLst/>
                <a:latin typeface="Source Sans Pro" panose="020B0503030403020204" pitchFamily="34" charset="0"/>
              </a:rPr>
              <a:t>PPR=pandemic prevention, preparedness, and response.</a:t>
            </a:r>
          </a:p>
          <a:p>
            <a:endParaRPr lang="es-CO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5C42AE-D1B5-BDF6-487A-D01C15B01A3E}"/>
              </a:ext>
            </a:extLst>
          </p:cNvPr>
          <p:cNvSpPr txBox="1"/>
          <p:nvPr/>
        </p:nvSpPr>
        <p:spPr>
          <a:xfrm>
            <a:off x="444501" y="5004713"/>
            <a:ext cx="27512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SzPct val="112000"/>
              <a:buNone/>
            </a:pPr>
            <a:r>
              <a:rPr lang="es-CO" sz="11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Els</a:t>
            </a:r>
            <a:r>
              <a:rPr lang="es-CO" sz="1100" b="1" i="0" dirty="0">
                <a:solidFill>
                  <a:schemeClr val="accent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s-CO" sz="11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Torreele</a:t>
            </a:r>
            <a:r>
              <a:rPr lang="es-CO" sz="1100" b="1" i="0" dirty="0">
                <a:solidFill>
                  <a:schemeClr val="accent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 et al</a:t>
            </a: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latin typeface="Source Sans Pro" panose="020B0503030403020204" pitchFamily="34" charset="0"/>
              </a:rPr>
              <a:t> </a:t>
            </a:r>
            <a:endParaRPr lang="en-US" sz="1100" b="1" i="0" dirty="0">
              <a:solidFill>
                <a:schemeClr val="accent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SzPct val="112000"/>
              <a:buNone/>
            </a:pPr>
            <a:r>
              <a:rPr lang="en-US" sz="1100" b="0" i="0" dirty="0">
                <a:solidFill>
                  <a:schemeClr val="accent2">
                    <a:lumMod val="75000"/>
                  </a:schemeClr>
                </a:solidFill>
                <a:effectLst/>
                <a:latin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https://www.thelancet.com/journals/lancet/article/PIIS0140-6736(23)00015-6/fulltext</a:t>
            </a:r>
            <a:endParaRPr lang="en-US" sz="1100" b="0" i="0" dirty="0">
              <a:solidFill>
                <a:schemeClr val="accent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05F5EEF-78AC-456E-B811-73DD72A8D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188" y="0"/>
            <a:ext cx="2666812" cy="7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5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DA9D328-2825-8A34-3B45-F25D98557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59" y="672039"/>
            <a:ext cx="6163535" cy="48489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5AEB966-5CA2-F952-0AD5-EBE9C2FE2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190" y="556537"/>
            <a:ext cx="2231178" cy="539851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3636626-8CCD-4FD8-339B-6E4677F66499}"/>
              </a:ext>
            </a:extLst>
          </p:cNvPr>
          <p:cNvSpPr txBox="1"/>
          <p:nvPr/>
        </p:nvSpPr>
        <p:spPr>
          <a:xfrm>
            <a:off x="3867728" y="5858169"/>
            <a:ext cx="67818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SzPct val="112000"/>
              <a:buNone/>
            </a:pPr>
            <a:r>
              <a:rPr lang="es-ES" sz="1100" b="1" dirty="0">
                <a:solidFill>
                  <a:schemeClr val="accent2">
                    <a:lumMod val="75000"/>
                  </a:schemeClr>
                </a:solidFill>
              </a:rPr>
              <a:t>COVIID-19 Y VACUNACIÓN EN AMÉRICA LATINA Y EL CARIBE: DESAFÍOS, NECESIDADES Y OPORTUNIDADES (Marcela Vélez con colaboración CP –Claudia Vaca y Juanita Vahos-) </a:t>
            </a:r>
          </a:p>
          <a:p>
            <a:pPr marL="0" indent="0">
              <a:buSzPct val="112000"/>
              <a:buNone/>
            </a:pPr>
            <a:r>
              <a:rPr lang="en-US" sz="1100" b="0" i="0" dirty="0">
                <a:solidFill>
                  <a:schemeClr val="accent2">
                    <a:lumMod val="75000"/>
                  </a:schemeClr>
                </a:solidFill>
                <a:effectLst/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https://pdime.s3.sa-east-1.amazonaws.com/media/documents/78377spa.pdf</a:t>
            </a:r>
            <a:endParaRPr lang="es-ES" sz="1100" b="0" i="0" dirty="0">
              <a:solidFill>
                <a:schemeClr val="accent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F376947-E526-F228-FD84-8CE12C0B7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188" y="0"/>
            <a:ext cx="2666812" cy="7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7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1FF9A37-D9F3-533F-AB73-294FC6149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06" y="971628"/>
            <a:ext cx="3410426" cy="9431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1B78CE9-D9AB-9950-FC29-0553A17F0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34" y="1914735"/>
            <a:ext cx="4263195" cy="39487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8C198A6-6F89-9FE4-72B2-4799817E8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457" y="1834576"/>
            <a:ext cx="4778419" cy="292158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EE13DD4-CD07-3CFA-4A93-BD612A132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188" y="0"/>
            <a:ext cx="2666812" cy="7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1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6F50D44-D568-1A9B-1BB0-68AB1765E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34" y="729673"/>
            <a:ext cx="5350101" cy="457001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03651BF-DF12-103F-D038-18CC0409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910" y="1857011"/>
            <a:ext cx="5012253" cy="23153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F5B16D4-AF30-510D-3567-F9687557C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188" y="0"/>
            <a:ext cx="2666812" cy="7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4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BA983362-4F1B-37A1-7F5F-CBC3E7DE8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242" y="-563105"/>
            <a:ext cx="3212757" cy="18375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731D4B4-CAB3-F6EE-7B2D-63FE75435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30" y="719994"/>
            <a:ext cx="8762001" cy="464283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2741E50-E589-F926-0252-D492741D27ED}"/>
              </a:ext>
            </a:extLst>
          </p:cNvPr>
          <p:cNvSpPr txBox="1"/>
          <p:nvPr/>
        </p:nvSpPr>
        <p:spPr>
          <a:xfrm>
            <a:off x="1936081" y="5646007"/>
            <a:ext cx="726670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SzPct val="112000"/>
              <a:buNone/>
            </a:pPr>
            <a:r>
              <a:rPr lang="es-ES" sz="1100" b="1" i="0" dirty="0">
                <a:solidFill>
                  <a:schemeClr val="accent2">
                    <a:lumMod val="75000"/>
                  </a:schemeClr>
                </a:solidFill>
                <a:effectLst/>
                <a:latin typeface="Source Sans Pro" panose="020B0503030403020204" pitchFamily="34" charset="0"/>
              </a:rPr>
              <a:t>Lineamientos y propuestas para un plan de autosuficiencia sanitaria para América Latina y el Caribe (CEPAL)</a:t>
            </a:r>
          </a:p>
          <a:p>
            <a:pPr marL="0" indent="0">
              <a:buSzPct val="112000"/>
              <a:buNone/>
            </a:pPr>
            <a:r>
              <a:rPr lang="en-US" sz="1100" b="0" i="0" dirty="0">
                <a:solidFill>
                  <a:schemeClr val="accent2">
                    <a:lumMod val="75000"/>
                  </a:schemeClr>
                </a:solidFill>
                <a:effectLst/>
                <a:latin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https://www.cepal.org/es/publicaciones/47252-lineamientos-propuestas-un-plan-autosuficiencia-sanitaria-america-latina-caribe</a:t>
            </a:r>
            <a:endParaRPr lang="en-US" sz="1100" b="0" i="0" dirty="0">
              <a:solidFill>
                <a:schemeClr val="accent2">
                  <a:lumMod val="75000"/>
                </a:schemeClr>
              </a:solidFill>
              <a:effectLst/>
              <a:latin typeface="Source Sans Pro" panose="020B0503030403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3020130-D893-8264-6254-E0F5AF184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188" y="6077470"/>
            <a:ext cx="2666812" cy="7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0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1194073-2D7C-54E6-9E60-4078C498B688}"/>
              </a:ext>
            </a:extLst>
          </p:cNvPr>
          <p:cNvSpPr txBox="1"/>
          <p:nvPr/>
        </p:nvSpPr>
        <p:spPr>
          <a:xfrm>
            <a:off x="159328" y="725162"/>
            <a:ext cx="6100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chemeClr val="accent2">
                    <a:lumMod val="75000"/>
                  </a:schemeClr>
                </a:solidFill>
              </a:rPr>
              <a:t>Deseos de adolescencia,</a:t>
            </a:r>
            <a:r>
              <a:rPr lang="es-ES" sz="1800" dirty="0"/>
              <a:t> dispersión y poca coordinación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8483B3-7043-41BD-B9EF-5D6DD34B40EB}"/>
              </a:ext>
            </a:extLst>
          </p:cNvPr>
          <p:cNvSpPr txBox="1"/>
          <p:nvPr/>
        </p:nvSpPr>
        <p:spPr>
          <a:xfrm>
            <a:off x="1037523" y="1066520"/>
            <a:ext cx="6100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race for local production in </a:t>
            </a:r>
            <a:r>
              <a:rPr lang="en-US" dirty="0" err="1"/>
              <a:t>latam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054B7D-8CEB-3FF3-00A0-EA0D02EEED12}"/>
              </a:ext>
            </a:extLst>
          </p:cNvPr>
          <p:cNvSpPr txBox="1"/>
          <p:nvPr/>
        </p:nvSpPr>
        <p:spPr>
          <a:xfrm>
            <a:off x="4987635" y="6262255"/>
            <a:ext cx="6954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s-CO" sz="1200" dirty="0"/>
              <a:t>Tomado de Carolina Gómez en 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What Does “Fit-for-Purpose” Biopharmaceutical Regulation </a:t>
            </a:r>
            <a:endParaRPr lang="en-US" sz="1200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Look Like for Underserved Populations in the Global South Post-COVID-19? </a:t>
            </a:r>
            <a:r>
              <a:rPr lang="en-US" sz="12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Dublín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2022.</a:t>
            </a:r>
            <a:endParaRPr lang="en-US" sz="1200" b="0" dirty="0">
              <a:effectLst/>
            </a:endParaRPr>
          </a:p>
          <a:p>
            <a:pPr algn="just"/>
            <a:br>
              <a:rPr lang="en-US" sz="1200" dirty="0"/>
            </a:br>
            <a:endParaRPr lang="es-CO" sz="12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A91DB9E1-B314-9EEA-23F7-DEF952206513}"/>
              </a:ext>
            </a:extLst>
          </p:cNvPr>
          <p:cNvSpPr txBox="1">
            <a:spLocks/>
          </p:cNvSpPr>
          <p:nvPr/>
        </p:nvSpPr>
        <p:spPr>
          <a:xfrm>
            <a:off x="-2210488" y="1617332"/>
            <a:ext cx="9875522" cy="82491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/>
              <a:t> 17 INTIATIVES IN LATAM (public and private)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BB52F97-7B22-17A7-B87C-F2B7BFE7BF1D}"/>
              </a:ext>
            </a:extLst>
          </p:cNvPr>
          <p:cNvSpPr txBox="1">
            <a:spLocks/>
          </p:cNvSpPr>
          <p:nvPr/>
        </p:nvSpPr>
        <p:spPr>
          <a:xfrm>
            <a:off x="615327" y="2371149"/>
            <a:ext cx="4754880" cy="448685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1000"/>
              </a:lnSpc>
            </a:pPr>
            <a:r>
              <a:rPr lang="es-CO" dirty="0"/>
              <a:t>ARGENTINA</a:t>
            </a:r>
          </a:p>
          <a:p>
            <a:pPr marL="0" lvl="1" indent="274320">
              <a:lnSpc>
                <a:spcPct val="81000"/>
              </a:lnSpc>
              <a:spcBef>
                <a:spcPts val="400"/>
              </a:spcBef>
              <a:buSzTx/>
              <a:buFont typeface="Wingdings 3" charset="2"/>
              <a:buNone/>
              <a:defRPr sz="2000"/>
            </a:pPr>
            <a:r>
              <a:rPr lang="es-CO" sz="2000" dirty="0"/>
              <a:t>1. </a:t>
            </a:r>
            <a:r>
              <a:rPr lang="es-CO" sz="2000" dirty="0" err="1"/>
              <a:t>Mabxience</a:t>
            </a:r>
            <a:r>
              <a:rPr lang="es-CO" sz="2000" dirty="0"/>
              <a:t>: AZ</a:t>
            </a:r>
          </a:p>
          <a:p>
            <a:pPr marL="0" lvl="1" indent="274320">
              <a:lnSpc>
                <a:spcPct val="81000"/>
              </a:lnSpc>
              <a:spcBef>
                <a:spcPts val="400"/>
              </a:spcBef>
              <a:buSzTx/>
              <a:buFont typeface="Wingdings 3" charset="2"/>
              <a:buNone/>
              <a:defRPr sz="2000"/>
            </a:pPr>
            <a:r>
              <a:rPr lang="es-CO" sz="2000" dirty="0"/>
              <a:t>2. Richmond: Sputnik</a:t>
            </a:r>
          </a:p>
          <a:p>
            <a:pPr>
              <a:lnSpc>
                <a:spcPct val="81000"/>
              </a:lnSpc>
            </a:pPr>
            <a:r>
              <a:rPr lang="es-CO" dirty="0"/>
              <a:t>BRASIL</a:t>
            </a:r>
          </a:p>
          <a:p>
            <a:pPr marL="0" lvl="1" indent="274320">
              <a:lnSpc>
                <a:spcPct val="81000"/>
              </a:lnSpc>
              <a:spcBef>
                <a:spcPts val="400"/>
              </a:spcBef>
              <a:buSzTx/>
              <a:buFont typeface="Wingdings 3" charset="2"/>
              <a:buNone/>
              <a:defRPr sz="2000"/>
            </a:pPr>
            <a:r>
              <a:rPr lang="es-CO" sz="2000" dirty="0"/>
              <a:t>3. </a:t>
            </a:r>
            <a:r>
              <a:rPr lang="es-CO" sz="2000" dirty="0" err="1"/>
              <a:t>Butantán</a:t>
            </a:r>
            <a:r>
              <a:rPr lang="es-CO" sz="2000" dirty="0"/>
              <a:t>: Sinovac</a:t>
            </a:r>
          </a:p>
          <a:p>
            <a:pPr marL="0" lvl="1" indent="274320">
              <a:lnSpc>
                <a:spcPct val="81000"/>
              </a:lnSpc>
              <a:spcBef>
                <a:spcPts val="400"/>
              </a:spcBef>
              <a:buSzTx/>
              <a:buFont typeface="Wingdings 3" charset="2"/>
              <a:buNone/>
              <a:defRPr sz="2000"/>
            </a:pPr>
            <a:r>
              <a:rPr lang="es-CO" sz="2000" dirty="0"/>
              <a:t>4. Fío Cruz: AZ</a:t>
            </a:r>
          </a:p>
          <a:p>
            <a:pPr>
              <a:lnSpc>
                <a:spcPct val="81000"/>
              </a:lnSpc>
            </a:pPr>
            <a:r>
              <a:rPr lang="es-CO" dirty="0"/>
              <a:t>CHILE</a:t>
            </a:r>
          </a:p>
          <a:p>
            <a:pPr marL="0" lvl="1" indent="274320">
              <a:lnSpc>
                <a:spcPct val="81000"/>
              </a:lnSpc>
              <a:spcBef>
                <a:spcPts val="400"/>
              </a:spcBef>
              <a:buSzTx/>
              <a:buFont typeface="Wingdings 3" charset="2"/>
              <a:buNone/>
              <a:defRPr sz="2000"/>
            </a:pPr>
            <a:r>
              <a:rPr lang="es-CO" sz="2000" dirty="0"/>
              <a:t>5. Sinovac</a:t>
            </a:r>
          </a:p>
          <a:p>
            <a:pPr>
              <a:lnSpc>
                <a:spcPct val="81000"/>
              </a:lnSpc>
            </a:pPr>
            <a:r>
              <a:rPr lang="es-CO" dirty="0"/>
              <a:t>ECUADOR</a:t>
            </a:r>
          </a:p>
          <a:p>
            <a:pPr marL="0" lvl="1" indent="274320">
              <a:lnSpc>
                <a:spcPct val="81000"/>
              </a:lnSpc>
              <a:spcBef>
                <a:spcPts val="400"/>
              </a:spcBef>
              <a:buSzTx/>
              <a:buFont typeface="Wingdings 3" charset="2"/>
              <a:buNone/>
              <a:defRPr sz="2000"/>
            </a:pPr>
            <a:r>
              <a:rPr lang="es-CO" sz="2000" dirty="0"/>
              <a:t>6.  </a:t>
            </a:r>
            <a:r>
              <a:rPr lang="es-CO" sz="2000" dirty="0" err="1"/>
              <a:t>Anouncement</a:t>
            </a:r>
            <a:r>
              <a:rPr lang="es-CO" sz="2000" dirty="0"/>
              <a:t> </a:t>
            </a:r>
            <a:r>
              <a:rPr lang="es-CO" sz="2000" dirty="0" err="1"/>
              <a:t>by</a:t>
            </a:r>
            <a:r>
              <a:rPr lang="es-CO" sz="2000" dirty="0"/>
              <a:t> </a:t>
            </a:r>
            <a:r>
              <a:rPr lang="es-CO" sz="2000" dirty="0" err="1"/>
              <a:t>president</a:t>
            </a:r>
            <a:endParaRPr lang="es-CO" sz="2000" dirty="0"/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EBDE6C36-70EE-467F-DE88-8A1FB23D0033}"/>
              </a:ext>
            </a:extLst>
          </p:cNvPr>
          <p:cNvSpPr txBox="1"/>
          <p:nvPr/>
        </p:nvSpPr>
        <p:spPr>
          <a:xfrm>
            <a:off x="6431130" y="1586473"/>
            <a:ext cx="6705416" cy="4486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171450" indent="-137159" defTabSz="685800">
              <a:lnSpc>
                <a:spcPct val="81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Gill Sans Light"/>
              <a:buChar char="•"/>
              <a:defRPr sz="1650">
                <a:solidFill>
                  <a:schemeClr val="accent1"/>
                </a:solidFill>
              </a:defRPr>
            </a:pPr>
            <a:r>
              <a:rPr dirty="0"/>
              <a:t>MÉXICO</a:t>
            </a:r>
          </a:p>
          <a:p>
            <a:pPr lvl="1" indent="205740" defTabSz="685800">
              <a:lnSpc>
                <a:spcPct val="81000"/>
              </a:lnSpc>
              <a:spcBef>
                <a:spcPts val="300"/>
              </a:spcBef>
              <a:defRPr sz="1500">
                <a:solidFill>
                  <a:schemeClr val="accent1"/>
                </a:solidFill>
              </a:defRPr>
            </a:pPr>
            <a:r>
              <a:rPr dirty="0"/>
              <a:t>7. </a:t>
            </a:r>
            <a:r>
              <a:rPr dirty="0" err="1"/>
              <a:t>Liomont</a:t>
            </a:r>
            <a:endParaRPr dirty="0"/>
          </a:p>
          <a:p>
            <a:pPr lvl="1" indent="205740" defTabSz="685800">
              <a:lnSpc>
                <a:spcPct val="81000"/>
              </a:lnSpc>
              <a:spcBef>
                <a:spcPts val="300"/>
              </a:spcBef>
              <a:defRPr sz="1500">
                <a:solidFill>
                  <a:schemeClr val="accent1"/>
                </a:solidFill>
              </a:defRPr>
            </a:pPr>
            <a:r>
              <a:rPr dirty="0"/>
              <a:t>8. </a:t>
            </a:r>
            <a:r>
              <a:rPr dirty="0" err="1"/>
              <a:t>Virmex</a:t>
            </a:r>
            <a:endParaRPr dirty="0"/>
          </a:p>
          <a:p>
            <a:pPr marL="171450" indent="-137159" defTabSz="685800">
              <a:lnSpc>
                <a:spcPct val="81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Gill Sans Light"/>
              <a:buChar char="•"/>
              <a:defRPr sz="1650">
                <a:solidFill>
                  <a:schemeClr val="accent1"/>
                </a:solidFill>
              </a:defRPr>
            </a:pPr>
            <a:r>
              <a:rPr dirty="0"/>
              <a:t>USA (Baylor University)</a:t>
            </a:r>
          </a:p>
          <a:p>
            <a:pPr lvl="1" indent="205740" defTabSz="685800">
              <a:lnSpc>
                <a:spcPct val="81000"/>
              </a:lnSpc>
              <a:spcBef>
                <a:spcPts val="300"/>
              </a:spcBef>
              <a:defRPr sz="1500">
                <a:solidFill>
                  <a:schemeClr val="accent1"/>
                </a:solidFill>
              </a:defRPr>
            </a:pPr>
            <a:r>
              <a:rPr sz="1650" dirty="0"/>
              <a:t>9</a:t>
            </a:r>
            <a:r>
              <a:rPr dirty="0"/>
              <a:t>. María </a:t>
            </a:r>
            <a:r>
              <a:rPr dirty="0" err="1"/>
              <a:t>Elenea</a:t>
            </a:r>
            <a:r>
              <a:rPr dirty="0"/>
              <a:t> </a:t>
            </a:r>
            <a:r>
              <a:rPr dirty="0" err="1"/>
              <a:t>Botazzi</a:t>
            </a:r>
            <a:r>
              <a:rPr dirty="0"/>
              <a:t> (Honduras)</a:t>
            </a:r>
          </a:p>
          <a:p>
            <a:pPr marL="171450" indent="-137159" defTabSz="685800">
              <a:lnSpc>
                <a:spcPct val="81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Gill Sans Light"/>
              <a:buChar char="•"/>
              <a:defRPr sz="1650">
                <a:solidFill>
                  <a:schemeClr val="accent1"/>
                </a:solidFill>
              </a:defRPr>
            </a:pPr>
            <a:r>
              <a:rPr dirty="0"/>
              <a:t>CUBA</a:t>
            </a:r>
          </a:p>
          <a:p>
            <a:pPr lvl="1" indent="205740" defTabSz="685800">
              <a:lnSpc>
                <a:spcPct val="81000"/>
              </a:lnSpc>
              <a:spcBef>
                <a:spcPts val="300"/>
              </a:spcBef>
              <a:defRPr sz="1500">
                <a:solidFill>
                  <a:schemeClr val="accent1"/>
                </a:solidFill>
              </a:defRPr>
            </a:pPr>
            <a:r>
              <a:rPr sz="1650" dirty="0"/>
              <a:t>10.</a:t>
            </a:r>
            <a:r>
              <a:rPr dirty="0"/>
              <a:t> </a:t>
            </a:r>
            <a:r>
              <a:rPr dirty="0" err="1"/>
              <a:t>Abdalá</a:t>
            </a:r>
            <a:endParaRPr dirty="0"/>
          </a:p>
          <a:p>
            <a:pPr lvl="1" indent="205740" defTabSz="685800">
              <a:lnSpc>
                <a:spcPct val="81000"/>
              </a:lnSpc>
              <a:spcBef>
                <a:spcPts val="300"/>
              </a:spcBef>
              <a:defRPr sz="1500">
                <a:solidFill>
                  <a:schemeClr val="accent1"/>
                </a:solidFill>
              </a:defRPr>
            </a:pPr>
            <a:r>
              <a:rPr dirty="0"/>
              <a:t>11. </a:t>
            </a:r>
            <a:r>
              <a:rPr dirty="0" err="1"/>
              <a:t>Soberana</a:t>
            </a:r>
            <a:endParaRPr dirty="0"/>
          </a:p>
          <a:p>
            <a:pPr indent="34289" defTabSz="685800">
              <a:lnSpc>
                <a:spcPct val="81000"/>
              </a:lnSpc>
              <a:spcBef>
                <a:spcPts val="1000"/>
              </a:spcBef>
              <a:defRPr sz="1650">
                <a:solidFill>
                  <a:schemeClr val="accent1"/>
                </a:solidFill>
              </a:defRPr>
            </a:pPr>
            <a:r>
              <a:rPr dirty="0"/>
              <a:t>COLOMBIA</a:t>
            </a:r>
          </a:p>
          <a:p>
            <a:pPr indent="34289" defTabSz="685800">
              <a:lnSpc>
                <a:spcPct val="81000"/>
              </a:lnSpc>
              <a:spcBef>
                <a:spcPts val="1000"/>
              </a:spcBef>
              <a:defRPr sz="1650">
                <a:solidFill>
                  <a:schemeClr val="accent1"/>
                </a:solidFill>
              </a:defRPr>
            </a:pPr>
            <a:r>
              <a:rPr dirty="0" err="1"/>
              <a:t>Industriales</a:t>
            </a:r>
            <a:r>
              <a:rPr dirty="0"/>
              <a:t>:</a:t>
            </a:r>
          </a:p>
          <a:p>
            <a:pPr lvl="1" indent="205740" defTabSz="685800">
              <a:lnSpc>
                <a:spcPct val="81000"/>
              </a:lnSpc>
              <a:spcBef>
                <a:spcPts val="300"/>
              </a:spcBef>
              <a:defRPr sz="1500">
                <a:solidFill>
                  <a:schemeClr val="accent1"/>
                </a:solidFill>
              </a:defRPr>
            </a:pPr>
            <a:r>
              <a:rPr dirty="0"/>
              <a:t>12. Sinovac</a:t>
            </a:r>
          </a:p>
          <a:p>
            <a:pPr lvl="1" indent="205740" defTabSz="685800">
              <a:lnSpc>
                <a:spcPct val="81000"/>
              </a:lnSpc>
              <a:spcBef>
                <a:spcPts val="300"/>
              </a:spcBef>
              <a:defRPr sz="1500">
                <a:solidFill>
                  <a:schemeClr val="accent1"/>
                </a:solidFill>
              </a:defRPr>
            </a:pPr>
            <a:r>
              <a:rPr dirty="0"/>
              <a:t>13. </a:t>
            </a:r>
            <a:r>
              <a:rPr dirty="0" err="1"/>
              <a:t>Vaxthera</a:t>
            </a:r>
            <a:endParaRPr dirty="0"/>
          </a:p>
          <a:p>
            <a:pPr lvl="1" indent="205740" defTabSz="685800">
              <a:lnSpc>
                <a:spcPct val="81000"/>
              </a:lnSpc>
              <a:spcBef>
                <a:spcPts val="300"/>
              </a:spcBef>
              <a:defRPr sz="1500">
                <a:solidFill>
                  <a:schemeClr val="accent1"/>
                </a:solidFill>
              </a:defRPr>
            </a:pPr>
            <a:r>
              <a:rPr dirty="0"/>
              <a:t>14. </a:t>
            </a:r>
            <a:r>
              <a:rPr dirty="0" err="1"/>
              <a:t>Vecol</a:t>
            </a:r>
            <a:r>
              <a:rPr dirty="0"/>
              <a:t> /</a:t>
            </a:r>
            <a:r>
              <a:rPr dirty="0" err="1"/>
              <a:t>Innovio</a:t>
            </a:r>
            <a:endParaRPr dirty="0"/>
          </a:p>
          <a:p>
            <a:pPr lvl="1" indent="205740" defTabSz="685800">
              <a:lnSpc>
                <a:spcPct val="81000"/>
              </a:lnSpc>
              <a:spcBef>
                <a:spcPts val="300"/>
              </a:spcBef>
              <a:defRPr sz="1500">
                <a:solidFill>
                  <a:schemeClr val="accent1"/>
                </a:solidFill>
              </a:defRPr>
            </a:pPr>
            <a:r>
              <a:rPr dirty="0"/>
              <a:t>15. Bogotá </a:t>
            </a:r>
          </a:p>
          <a:p>
            <a:pPr indent="34289" defTabSz="685800">
              <a:lnSpc>
                <a:spcPct val="81000"/>
              </a:lnSpc>
              <a:spcBef>
                <a:spcPts val="300"/>
              </a:spcBef>
              <a:defRPr sz="1500">
                <a:solidFill>
                  <a:schemeClr val="accent1"/>
                </a:solidFill>
              </a:defRPr>
            </a:pPr>
            <a:r>
              <a:rPr dirty="0" err="1"/>
              <a:t>Científicas</a:t>
            </a:r>
            <a:endParaRPr dirty="0"/>
          </a:p>
          <a:p>
            <a:pPr lvl="1" indent="205740" defTabSz="685800">
              <a:lnSpc>
                <a:spcPct val="81000"/>
              </a:lnSpc>
              <a:spcBef>
                <a:spcPts val="300"/>
              </a:spcBef>
              <a:defRPr sz="1500">
                <a:solidFill>
                  <a:schemeClr val="accent1"/>
                </a:solidFill>
              </a:defRPr>
            </a:pPr>
            <a:r>
              <a:rPr dirty="0"/>
              <a:t>16. </a:t>
            </a:r>
            <a:r>
              <a:rPr dirty="0" err="1"/>
              <a:t>Patarro</a:t>
            </a:r>
            <a:r>
              <a:rPr lang="es-CO" dirty="0"/>
              <a:t>y</a:t>
            </a:r>
            <a:r>
              <a:rPr dirty="0"/>
              <a:t>o</a:t>
            </a:r>
          </a:p>
          <a:p>
            <a:pPr lvl="1" indent="205740" defTabSz="685800">
              <a:lnSpc>
                <a:spcPct val="81000"/>
              </a:lnSpc>
              <a:spcBef>
                <a:spcPts val="300"/>
              </a:spcBef>
              <a:defRPr sz="1500">
                <a:solidFill>
                  <a:schemeClr val="accent1"/>
                </a:solidFill>
              </a:defRPr>
            </a:pPr>
            <a:r>
              <a:rPr dirty="0"/>
              <a:t>17. U. Nacional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87C61CC-4E10-2B10-4DE2-2DBBE1AB2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188" y="0"/>
            <a:ext cx="2666812" cy="7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078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Personalizado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3A246F"/>
      </a:accent1>
      <a:accent2>
        <a:srgbClr val="07774B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</TotalTime>
  <Words>1882</Words>
  <Application>Microsoft Office PowerPoint</Application>
  <PresentationFormat>Panorámica</PresentationFormat>
  <Paragraphs>152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7" baseType="lpstr">
      <vt:lpstr>Ancizar serif</vt:lpstr>
      <vt:lpstr>Arial</vt:lpstr>
      <vt:lpstr>Calibri</vt:lpstr>
      <vt:lpstr>Gill Sans Light</vt:lpstr>
      <vt:lpstr>Source Sans Pro</vt:lpstr>
      <vt:lpstr>Times New Roman</vt:lpstr>
      <vt:lpstr>TimesNewRomanPS</vt:lpstr>
      <vt:lpstr>TimesNewRomanPSMT</vt:lpstr>
      <vt:lpstr>Titulares OXFAM</vt:lpstr>
      <vt:lpstr>Trebuchet MS</vt:lpstr>
      <vt:lpstr>Wingdings 3</vt:lpstr>
      <vt:lpstr>Faceta</vt:lpstr>
      <vt:lpstr>Gobernanza en Pandemia: entre deseos, voluntades y mandatos.</vt:lpstr>
      <vt:lpstr>Agenda   Gobernanza en Pandemia: América Latina entre exceso de deseos, pocas voluntades y ausencia de mandatos. </vt:lpstr>
      <vt:lpstr>Un tema ladrillo, repaso de lecturas y de problemas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What about PAHO´s Revolving Fund?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mayoría de edad: un tratado global para responder a futuras pandemias (¿podremos?).</vt:lpstr>
      <vt:lpstr>Presentación de PowerPoint</vt:lpstr>
      <vt:lpstr>Presentación de PowerPoint</vt:lpstr>
      <vt:lpstr>Presentación de PowerPoint</vt:lpstr>
      <vt:lpstr>Las formas en que la raza, el género y otras identidades sociales convergen pueden afectar</vt:lpstr>
      <vt:lpstr>Caso:  los desórdenes menstruales después de la vacunación contra el covid-19</vt:lpstr>
      <vt:lpstr>Presentación de PowerPoint</vt:lpstr>
      <vt:lpstr>Presentación de PowerPoint</vt:lpstr>
      <vt:lpstr>Síntesis   Gobernanza en Pandemia: América Latina entre exceso de deseos, pocas voluntades y ausencia de mandatos.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Ruth Eliana Pineda Mateus</dc:creator>
  <cp:lastModifiedBy>claudia vaca</cp:lastModifiedBy>
  <cp:revision>5</cp:revision>
  <dcterms:created xsi:type="dcterms:W3CDTF">2023-07-01T18:43:07Z</dcterms:created>
  <dcterms:modified xsi:type="dcterms:W3CDTF">2023-07-20T16:17:02Z</dcterms:modified>
</cp:coreProperties>
</file>